
<file path=[Content_Types].xml><?xml version="1.0" encoding="utf-8"?>
<Types xmlns="http://schemas.openxmlformats.org/package/2006/content-types">
  <Default Extension="bin" ContentType="application/vnd.openxmlformats-officedocument.oleObject"/>
  <Default Extension="emf" ContentType="image/x-emf"/>
  <Default Extension="jpg" ContentType="image/jpeg"/>
  <Default Extension="png" ContentType="image/png"/>
  <Default Extension="rels" ContentType="application/vnd.openxmlformats-package.relationships+xml"/>
  <Default Extension="svg" ContentType="image/svg+xml"/>
  <Default Extension="wdp" ContentType="image/vnd.ms-photo"/>
  <Default Extension="wmf" ContentType="image/x-wmf"/>
  <Default Extension="wmv" ContentType="video/x-ms-wmv"/>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89" r:id="rId4"/>
  </p:sldMasterIdLst>
  <p:notesMasterIdLst>
    <p:notesMasterId r:id="rId14"/>
  </p:notesMasterIdLst>
  <p:sldIdLst>
    <p:sldId id="298" r:id="rId5"/>
    <p:sldId id="319" r:id="rId6"/>
    <p:sldId id="320" r:id="rId7"/>
    <p:sldId id="330" r:id="rId8"/>
    <p:sldId id="321" r:id="rId9"/>
    <p:sldId id="325" r:id="rId10"/>
    <p:sldId id="331" r:id="rId11"/>
    <p:sldId id="312" r:id="rId12"/>
    <p:sldId id="328"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CC8C6"/>
    <a:srgbClr val="4DB8C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264" autoAdjust="0"/>
    <p:restoredTop sz="93372" autoAdjust="0"/>
  </p:normalViewPr>
  <p:slideViewPr>
    <p:cSldViewPr snapToGrid="0">
      <p:cViewPr varScale="1">
        <p:scale>
          <a:sx n="98" d="100"/>
          <a:sy n="98" d="100"/>
        </p:scale>
        <p:origin x="312"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ableStyles" Target="tableStyle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presProps" Target="presProp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notesMaster" Target="notesMasters/notesMaster1.xml"/></Relationships>
</file>

<file path=ppt/diagrams/_rels/data2.xml.rels><?xml version="1.0" encoding="UTF-8" standalone="yes"?>
<Relationships xmlns="http://schemas.openxmlformats.org/package/2006/relationships"><Relationship Id="rId1" Type="http://schemas.openxmlformats.org/officeDocument/2006/relationships/image" Target="../media/image25.jpg"/></Relationships>
</file>

<file path=ppt/diagrams/_rels/drawing2.xml.rels><?xml version="1.0" encoding="UTF-8" standalone="yes"?>
<Relationships xmlns="http://schemas.openxmlformats.org/package/2006/relationships"><Relationship Id="rId1" Type="http://schemas.openxmlformats.org/officeDocument/2006/relationships/image" Target="../media/image25.jp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5869CC2-386D-46B2-B947-8F7A048E2AA9}" type="doc">
      <dgm:prSet loTypeId="urn:microsoft.com/office/officeart/2011/layout/HexagonRadial" loCatId="cycle" qsTypeId="urn:microsoft.com/office/officeart/2005/8/quickstyle/simple1" qsCatId="simple" csTypeId="urn:microsoft.com/office/officeart/2005/8/colors/accent1_2" csCatId="accent1" phldr="1"/>
      <dgm:spPr/>
      <dgm:t>
        <a:bodyPr/>
        <a:lstStyle/>
        <a:p>
          <a:endParaRPr lang="en-AU"/>
        </a:p>
      </dgm:t>
    </dgm:pt>
    <dgm:pt modelId="{8107DC1E-A99C-45D8-BF15-C1B7CE6BFDF4}">
      <dgm:prSet phldrT="[Text]"/>
      <dgm:spPr/>
      <dgm:t>
        <a:bodyPr/>
        <a:lstStyle/>
        <a:p>
          <a:r>
            <a:rPr lang="en-US" dirty="0"/>
            <a:t>Create a single point of view to tell the story through the data analysis</a:t>
          </a:r>
          <a:endParaRPr lang="en-AU" dirty="0"/>
        </a:p>
      </dgm:t>
    </dgm:pt>
    <dgm:pt modelId="{97207CDC-3255-4DCC-8654-3AD9F6349B54}" type="parTrans" cxnId="{C4C0DBA2-CE8C-43B6-9448-CA63BD49D5FE}">
      <dgm:prSet/>
      <dgm:spPr/>
      <dgm:t>
        <a:bodyPr/>
        <a:lstStyle/>
        <a:p>
          <a:endParaRPr lang="en-AU"/>
        </a:p>
      </dgm:t>
    </dgm:pt>
    <dgm:pt modelId="{C59F4832-B3EB-4967-9A03-4AF4F1A09556}" type="sibTrans" cxnId="{C4C0DBA2-CE8C-43B6-9448-CA63BD49D5FE}">
      <dgm:prSet/>
      <dgm:spPr/>
      <dgm:t>
        <a:bodyPr/>
        <a:lstStyle/>
        <a:p>
          <a:endParaRPr lang="en-AU"/>
        </a:p>
      </dgm:t>
    </dgm:pt>
    <dgm:pt modelId="{0CAD8EEC-D926-458D-9E35-CD20997294E0}">
      <dgm:prSet phldrT="[Text]"/>
      <dgm:spPr>
        <a:solidFill>
          <a:schemeClr val="accent5">
            <a:lumMod val="60000"/>
            <a:lumOff val="40000"/>
          </a:schemeClr>
        </a:solidFill>
      </dgm:spPr>
      <dgm:t>
        <a:bodyPr/>
        <a:lstStyle/>
        <a:p>
          <a:pPr>
            <a:buFont typeface="Wingdings" panose="05000000000000000000" pitchFamily="2" charset="2"/>
            <a:buChar char="q"/>
          </a:pPr>
          <a:r>
            <a:rPr lang="en-GB" b="1" dirty="0">
              <a:solidFill>
                <a:schemeClr val="tx1"/>
              </a:solidFill>
              <a:effectLst/>
            </a:rPr>
            <a:t>Load and Read house Data File</a:t>
          </a:r>
          <a:endParaRPr lang="en-AU" dirty="0"/>
        </a:p>
      </dgm:t>
    </dgm:pt>
    <dgm:pt modelId="{4D59F837-1261-4E58-9FB8-04F9A68BA49E}" type="parTrans" cxnId="{43689648-96D7-43F6-90A4-D1E270306A5D}">
      <dgm:prSet/>
      <dgm:spPr/>
      <dgm:t>
        <a:bodyPr/>
        <a:lstStyle/>
        <a:p>
          <a:endParaRPr lang="en-AU"/>
        </a:p>
      </dgm:t>
    </dgm:pt>
    <dgm:pt modelId="{447BA80D-104A-4A68-B0FF-8A0B31E3D40D}" type="sibTrans" cxnId="{43689648-96D7-43F6-90A4-D1E270306A5D}">
      <dgm:prSet/>
      <dgm:spPr/>
      <dgm:t>
        <a:bodyPr/>
        <a:lstStyle/>
        <a:p>
          <a:endParaRPr lang="en-AU"/>
        </a:p>
      </dgm:t>
    </dgm:pt>
    <dgm:pt modelId="{F0AFF27A-4082-48E2-BE98-1431A579F49F}">
      <dgm:prSet phldrT="[Text]"/>
      <dgm:spPr>
        <a:solidFill>
          <a:schemeClr val="accent4">
            <a:lumMod val="60000"/>
            <a:lumOff val="40000"/>
          </a:schemeClr>
        </a:solidFill>
      </dgm:spPr>
      <dgm:t>
        <a:bodyPr/>
        <a:lstStyle/>
        <a:p>
          <a:r>
            <a:rPr lang="en-AU" b="1" dirty="0">
              <a:solidFill>
                <a:schemeClr val="tx1"/>
              </a:solidFill>
              <a:effectLst/>
            </a:rPr>
            <a:t>Reduce and rename to Required columns (By deleting duplicate </a:t>
          </a:r>
          <a:endParaRPr lang="en-AU" dirty="0"/>
        </a:p>
      </dgm:t>
    </dgm:pt>
    <dgm:pt modelId="{47DAE53D-A083-42CC-95E9-F4B154060EBD}" type="parTrans" cxnId="{B86B580D-38ED-4F80-8A88-93E9AD56526E}">
      <dgm:prSet/>
      <dgm:spPr/>
      <dgm:t>
        <a:bodyPr/>
        <a:lstStyle/>
        <a:p>
          <a:endParaRPr lang="en-AU"/>
        </a:p>
      </dgm:t>
    </dgm:pt>
    <dgm:pt modelId="{88EA5566-FB15-4299-B393-AAD68F1ACAB4}" type="sibTrans" cxnId="{B86B580D-38ED-4F80-8A88-93E9AD56526E}">
      <dgm:prSet/>
      <dgm:spPr/>
      <dgm:t>
        <a:bodyPr/>
        <a:lstStyle/>
        <a:p>
          <a:endParaRPr lang="en-AU"/>
        </a:p>
      </dgm:t>
    </dgm:pt>
    <dgm:pt modelId="{751FA0EA-C54A-4BD7-BCAE-19E05D27E0EE}">
      <dgm:prSet phldrT="[Text]" custT="1"/>
      <dgm:spPr>
        <a:solidFill>
          <a:schemeClr val="tx2">
            <a:lumMod val="75000"/>
          </a:schemeClr>
        </a:solidFill>
      </dgm:spPr>
      <dgm:t>
        <a:bodyPr/>
        <a:lstStyle/>
        <a:p>
          <a:pPr marL="0" lvl="0" indent="0" algn="ctr" defTabSz="533400">
            <a:lnSpc>
              <a:spcPct val="90000"/>
            </a:lnSpc>
            <a:spcBef>
              <a:spcPct val="0"/>
            </a:spcBef>
            <a:spcAft>
              <a:spcPct val="35000"/>
            </a:spcAft>
            <a:buFont typeface="Wingdings" panose="05000000000000000000" pitchFamily="2" charset="2"/>
            <a:buNone/>
          </a:pPr>
          <a:r>
            <a:rPr lang="en-AU" sz="1200" b="1" kern="1200" dirty="0">
              <a:solidFill>
                <a:prstClr val="white"/>
              </a:solidFill>
              <a:effectLst/>
              <a:latin typeface="Trebuchet MS" panose="020B0603020202020204"/>
              <a:ea typeface="+mn-ea"/>
              <a:cs typeface="+mn-cs"/>
            </a:rPr>
            <a:t>Verify counts, check unique values and create PERTH specific DF</a:t>
          </a:r>
        </a:p>
      </dgm:t>
    </dgm:pt>
    <dgm:pt modelId="{5810D9CD-4872-4989-92D5-2B1B11ED7D38}" type="parTrans" cxnId="{D3B09A89-6F63-447E-8A5F-4CCD24BD6ABA}">
      <dgm:prSet/>
      <dgm:spPr/>
      <dgm:t>
        <a:bodyPr/>
        <a:lstStyle/>
        <a:p>
          <a:endParaRPr lang="en-AU"/>
        </a:p>
      </dgm:t>
    </dgm:pt>
    <dgm:pt modelId="{A213099F-3F29-46BC-AF8A-8299B4427889}" type="sibTrans" cxnId="{D3B09A89-6F63-447E-8A5F-4CCD24BD6ABA}">
      <dgm:prSet/>
      <dgm:spPr/>
      <dgm:t>
        <a:bodyPr/>
        <a:lstStyle/>
        <a:p>
          <a:endParaRPr lang="en-AU"/>
        </a:p>
      </dgm:t>
    </dgm:pt>
    <dgm:pt modelId="{222D6C17-0260-4136-BC22-A963B18E5E23}">
      <dgm:prSet phldrT="[Text]"/>
      <dgm:spPr>
        <a:solidFill>
          <a:schemeClr val="bg2">
            <a:lumMod val="60000"/>
            <a:lumOff val="40000"/>
          </a:schemeClr>
        </a:solidFill>
      </dgm:spPr>
      <dgm:t>
        <a:bodyPr/>
        <a:lstStyle/>
        <a:p>
          <a:pPr>
            <a:buFont typeface="Wingdings" panose="05000000000000000000" pitchFamily="2" charset="2"/>
            <a:buChar char="q"/>
          </a:pPr>
          <a:r>
            <a:rPr lang="en-GB" b="0" dirty="0">
              <a:solidFill>
                <a:schemeClr val="tx1"/>
              </a:solidFill>
              <a:effectLst/>
            </a:rPr>
            <a:t>Load, Clean and Merge Iron data with housing data</a:t>
          </a:r>
          <a:endParaRPr lang="en-AU" dirty="0"/>
        </a:p>
      </dgm:t>
    </dgm:pt>
    <dgm:pt modelId="{F2B0025C-0577-48F6-A6C8-EA958E1BA02E}" type="parTrans" cxnId="{3BEBC237-D5A5-47C7-B0BF-A37104D8060C}">
      <dgm:prSet/>
      <dgm:spPr/>
      <dgm:t>
        <a:bodyPr/>
        <a:lstStyle/>
        <a:p>
          <a:endParaRPr lang="en-AU"/>
        </a:p>
      </dgm:t>
    </dgm:pt>
    <dgm:pt modelId="{03BD911B-EC37-4FD0-9E69-34DB49EF536C}" type="sibTrans" cxnId="{3BEBC237-D5A5-47C7-B0BF-A37104D8060C}">
      <dgm:prSet/>
      <dgm:spPr/>
      <dgm:t>
        <a:bodyPr/>
        <a:lstStyle/>
        <a:p>
          <a:endParaRPr lang="en-AU"/>
        </a:p>
      </dgm:t>
    </dgm:pt>
    <dgm:pt modelId="{D4898761-1A0C-4F6E-948E-B446CB9BC5B9}">
      <dgm:prSet phldrT="[Text]"/>
      <dgm:spPr>
        <a:solidFill>
          <a:schemeClr val="accent6">
            <a:lumMod val="60000"/>
            <a:lumOff val="40000"/>
          </a:schemeClr>
        </a:solidFill>
      </dgm:spPr>
      <dgm:t>
        <a:bodyPr/>
        <a:lstStyle/>
        <a:p>
          <a:pPr>
            <a:buFont typeface="Wingdings" panose="05000000000000000000" pitchFamily="2" charset="2"/>
            <a:buChar char="q"/>
          </a:pPr>
          <a:r>
            <a:rPr lang="en-AU" b="0" dirty="0">
              <a:solidFill>
                <a:schemeClr val="tx1"/>
              </a:solidFill>
              <a:effectLst/>
            </a:rPr>
            <a:t>Design and Print Graphs to explore relationship</a:t>
          </a:r>
          <a:endParaRPr lang="en-AU" dirty="0"/>
        </a:p>
      </dgm:t>
    </dgm:pt>
    <dgm:pt modelId="{10D63D03-B586-427F-B32A-E7D50B472F76}" type="parTrans" cxnId="{009943FB-0391-44F0-AD5F-40A8D6B952F2}">
      <dgm:prSet/>
      <dgm:spPr/>
      <dgm:t>
        <a:bodyPr/>
        <a:lstStyle/>
        <a:p>
          <a:endParaRPr lang="en-AU"/>
        </a:p>
      </dgm:t>
    </dgm:pt>
    <dgm:pt modelId="{EC1F62A4-59BA-436E-84E8-0AF538E5BC64}" type="sibTrans" cxnId="{009943FB-0391-44F0-AD5F-40A8D6B952F2}">
      <dgm:prSet/>
      <dgm:spPr/>
      <dgm:t>
        <a:bodyPr/>
        <a:lstStyle/>
        <a:p>
          <a:endParaRPr lang="en-AU"/>
        </a:p>
      </dgm:t>
    </dgm:pt>
    <dgm:pt modelId="{EBCF7F9D-550C-421F-AB24-6209BCBD04DA}">
      <dgm:prSet phldrT="[Text]"/>
      <dgm:spPr>
        <a:solidFill>
          <a:schemeClr val="accent5">
            <a:lumMod val="40000"/>
            <a:lumOff val="60000"/>
          </a:schemeClr>
        </a:solidFill>
      </dgm:spPr>
      <dgm:t>
        <a:bodyPr/>
        <a:lstStyle/>
        <a:p>
          <a:pPr>
            <a:buFont typeface="Wingdings" panose="05000000000000000000" pitchFamily="2" charset="2"/>
            <a:buChar char="q"/>
          </a:pPr>
          <a:r>
            <a:rPr lang="en-US" dirty="0"/>
            <a:t>BONUS!!!!</a:t>
          </a:r>
        </a:p>
        <a:p>
          <a:pPr>
            <a:buFont typeface="Wingdings" panose="05000000000000000000" pitchFamily="2" charset="2"/>
            <a:buChar char="q"/>
          </a:pPr>
          <a:r>
            <a:rPr lang="en-US" dirty="0"/>
            <a:t>Develop and deploy an API to collect the housing data</a:t>
          </a:r>
          <a:endParaRPr lang="en-AU" dirty="0"/>
        </a:p>
      </dgm:t>
    </dgm:pt>
    <dgm:pt modelId="{EF0BD780-D24F-443A-8F71-A6F46CE34E5D}" type="parTrans" cxnId="{8A83CC10-FC6C-4CBE-8E20-92EF2FC2B2A1}">
      <dgm:prSet/>
      <dgm:spPr/>
      <dgm:t>
        <a:bodyPr/>
        <a:lstStyle/>
        <a:p>
          <a:endParaRPr lang="en-AU"/>
        </a:p>
      </dgm:t>
    </dgm:pt>
    <dgm:pt modelId="{B64AAAA1-2421-49E1-BC02-17CE24F56131}" type="sibTrans" cxnId="{8A83CC10-FC6C-4CBE-8E20-92EF2FC2B2A1}">
      <dgm:prSet/>
      <dgm:spPr/>
      <dgm:t>
        <a:bodyPr/>
        <a:lstStyle/>
        <a:p>
          <a:endParaRPr lang="en-AU"/>
        </a:p>
      </dgm:t>
    </dgm:pt>
    <dgm:pt modelId="{24E299CE-331E-4BC4-B260-BDC3F5199571}">
      <dgm:prSet phldrT="[Text]"/>
      <dgm:spPr/>
      <dgm:t>
        <a:bodyPr/>
        <a:lstStyle/>
        <a:p>
          <a:endParaRPr lang="en-AU"/>
        </a:p>
      </dgm:t>
    </dgm:pt>
    <dgm:pt modelId="{30C0FCB4-42E9-4AA8-86DA-4CD371C5D841}" type="parTrans" cxnId="{53022A4D-D4CD-45B8-A343-76777020D367}">
      <dgm:prSet/>
      <dgm:spPr/>
      <dgm:t>
        <a:bodyPr/>
        <a:lstStyle/>
        <a:p>
          <a:endParaRPr lang="en-AU"/>
        </a:p>
      </dgm:t>
    </dgm:pt>
    <dgm:pt modelId="{709F4650-30AD-458A-A6C6-191F68145694}" type="sibTrans" cxnId="{53022A4D-D4CD-45B8-A343-76777020D367}">
      <dgm:prSet/>
      <dgm:spPr/>
      <dgm:t>
        <a:bodyPr/>
        <a:lstStyle/>
        <a:p>
          <a:endParaRPr lang="en-AU"/>
        </a:p>
      </dgm:t>
    </dgm:pt>
    <dgm:pt modelId="{2CD28181-300C-49BE-A63A-2E61199D91CB}" type="pres">
      <dgm:prSet presAssocID="{25869CC2-386D-46B2-B947-8F7A048E2AA9}" presName="Name0" presStyleCnt="0">
        <dgm:presLayoutVars>
          <dgm:chMax val="1"/>
          <dgm:chPref val="1"/>
          <dgm:dir/>
          <dgm:animOne val="branch"/>
          <dgm:animLvl val="lvl"/>
        </dgm:presLayoutVars>
      </dgm:prSet>
      <dgm:spPr/>
    </dgm:pt>
    <dgm:pt modelId="{826BDEE6-1B6E-49CF-8924-D656F8313A10}" type="pres">
      <dgm:prSet presAssocID="{8107DC1E-A99C-45D8-BF15-C1B7CE6BFDF4}" presName="Parent" presStyleLbl="node0" presStyleIdx="0" presStyleCnt="1">
        <dgm:presLayoutVars>
          <dgm:chMax val="6"/>
          <dgm:chPref val="6"/>
        </dgm:presLayoutVars>
      </dgm:prSet>
      <dgm:spPr/>
    </dgm:pt>
    <dgm:pt modelId="{4F65434F-8264-4975-BF55-D294440B544B}" type="pres">
      <dgm:prSet presAssocID="{0CAD8EEC-D926-458D-9E35-CD20997294E0}" presName="Accent1" presStyleCnt="0"/>
      <dgm:spPr/>
    </dgm:pt>
    <dgm:pt modelId="{13986741-879F-4DBF-BD9F-07B675F47232}" type="pres">
      <dgm:prSet presAssocID="{0CAD8EEC-D926-458D-9E35-CD20997294E0}" presName="Accent" presStyleLbl="bgShp" presStyleIdx="0" presStyleCnt="6"/>
      <dgm:spPr/>
    </dgm:pt>
    <dgm:pt modelId="{0DD47ABA-F931-4B1F-92B3-609B1F2DE456}" type="pres">
      <dgm:prSet presAssocID="{0CAD8EEC-D926-458D-9E35-CD20997294E0}" presName="Child1" presStyleLbl="node1" presStyleIdx="0" presStyleCnt="6" custLinFactNeighborX="-213" custLinFactNeighborY="973">
        <dgm:presLayoutVars>
          <dgm:chMax val="0"/>
          <dgm:chPref val="0"/>
          <dgm:bulletEnabled val="1"/>
        </dgm:presLayoutVars>
      </dgm:prSet>
      <dgm:spPr/>
    </dgm:pt>
    <dgm:pt modelId="{4C7896C3-A76D-460E-9F60-9268AA971160}" type="pres">
      <dgm:prSet presAssocID="{F0AFF27A-4082-48E2-BE98-1431A579F49F}" presName="Accent2" presStyleCnt="0"/>
      <dgm:spPr/>
    </dgm:pt>
    <dgm:pt modelId="{1242345D-7DFC-418D-B870-69D626948C5E}" type="pres">
      <dgm:prSet presAssocID="{F0AFF27A-4082-48E2-BE98-1431A579F49F}" presName="Accent" presStyleLbl="bgShp" presStyleIdx="1" presStyleCnt="6"/>
      <dgm:spPr/>
    </dgm:pt>
    <dgm:pt modelId="{8ED50711-C283-4CDC-B96B-A49E1D013377}" type="pres">
      <dgm:prSet presAssocID="{F0AFF27A-4082-48E2-BE98-1431A579F49F}" presName="Child2" presStyleLbl="node1" presStyleIdx="1" presStyleCnt="6">
        <dgm:presLayoutVars>
          <dgm:chMax val="0"/>
          <dgm:chPref val="0"/>
          <dgm:bulletEnabled val="1"/>
        </dgm:presLayoutVars>
      </dgm:prSet>
      <dgm:spPr/>
    </dgm:pt>
    <dgm:pt modelId="{EE1A8DE6-5673-40FB-8D24-1D0A7F7B87C6}" type="pres">
      <dgm:prSet presAssocID="{751FA0EA-C54A-4BD7-BCAE-19E05D27E0EE}" presName="Accent3" presStyleCnt="0"/>
      <dgm:spPr/>
    </dgm:pt>
    <dgm:pt modelId="{80B6CA1C-6328-4648-AF70-A3063540BB27}" type="pres">
      <dgm:prSet presAssocID="{751FA0EA-C54A-4BD7-BCAE-19E05D27E0EE}" presName="Accent" presStyleLbl="bgShp" presStyleIdx="2" presStyleCnt="6"/>
      <dgm:spPr/>
    </dgm:pt>
    <dgm:pt modelId="{66D1C932-C409-443C-9639-EF5AC146127A}" type="pres">
      <dgm:prSet presAssocID="{751FA0EA-C54A-4BD7-BCAE-19E05D27E0EE}" presName="Child3" presStyleLbl="node1" presStyleIdx="2" presStyleCnt="6">
        <dgm:presLayoutVars>
          <dgm:chMax val="0"/>
          <dgm:chPref val="0"/>
          <dgm:bulletEnabled val="1"/>
        </dgm:presLayoutVars>
      </dgm:prSet>
      <dgm:spPr/>
    </dgm:pt>
    <dgm:pt modelId="{3D0475F0-33DF-4D46-92D8-67D6FD5F2E9B}" type="pres">
      <dgm:prSet presAssocID="{222D6C17-0260-4136-BC22-A963B18E5E23}" presName="Accent4" presStyleCnt="0"/>
      <dgm:spPr/>
    </dgm:pt>
    <dgm:pt modelId="{199B9138-A5D4-4896-BF5E-986CBD25CFAB}" type="pres">
      <dgm:prSet presAssocID="{222D6C17-0260-4136-BC22-A963B18E5E23}" presName="Accent" presStyleLbl="bgShp" presStyleIdx="3" presStyleCnt="6"/>
      <dgm:spPr/>
    </dgm:pt>
    <dgm:pt modelId="{9431AD6F-2B42-4B76-ABD3-987228254327}" type="pres">
      <dgm:prSet presAssocID="{222D6C17-0260-4136-BC22-A963B18E5E23}" presName="Child4" presStyleLbl="node1" presStyleIdx="3" presStyleCnt="6">
        <dgm:presLayoutVars>
          <dgm:chMax val="0"/>
          <dgm:chPref val="0"/>
          <dgm:bulletEnabled val="1"/>
        </dgm:presLayoutVars>
      </dgm:prSet>
      <dgm:spPr/>
    </dgm:pt>
    <dgm:pt modelId="{705F3C8E-3100-40ED-8F4B-17A2284B8E9B}" type="pres">
      <dgm:prSet presAssocID="{D4898761-1A0C-4F6E-948E-B446CB9BC5B9}" presName="Accent5" presStyleCnt="0"/>
      <dgm:spPr/>
    </dgm:pt>
    <dgm:pt modelId="{044688BE-E731-4530-9D44-48C692F5A684}" type="pres">
      <dgm:prSet presAssocID="{D4898761-1A0C-4F6E-948E-B446CB9BC5B9}" presName="Accent" presStyleLbl="bgShp" presStyleIdx="4" presStyleCnt="6"/>
      <dgm:spPr/>
    </dgm:pt>
    <dgm:pt modelId="{8E03DB3D-1B38-4FE5-90C0-AF4A0AD475EB}" type="pres">
      <dgm:prSet presAssocID="{D4898761-1A0C-4F6E-948E-B446CB9BC5B9}" presName="Child5" presStyleLbl="node1" presStyleIdx="4" presStyleCnt="6">
        <dgm:presLayoutVars>
          <dgm:chMax val="0"/>
          <dgm:chPref val="0"/>
          <dgm:bulletEnabled val="1"/>
        </dgm:presLayoutVars>
      </dgm:prSet>
      <dgm:spPr/>
    </dgm:pt>
    <dgm:pt modelId="{75189DD2-5817-49FF-958E-F76EFFF2982E}" type="pres">
      <dgm:prSet presAssocID="{EBCF7F9D-550C-421F-AB24-6209BCBD04DA}" presName="Accent6" presStyleCnt="0"/>
      <dgm:spPr/>
    </dgm:pt>
    <dgm:pt modelId="{AC930244-A2BD-4C38-870D-B8A959EA9F2D}" type="pres">
      <dgm:prSet presAssocID="{EBCF7F9D-550C-421F-AB24-6209BCBD04DA}" presName="Accent" presStyleLbl="bgShp" presStyleIdx="5" presStyleCnt="6"/>
      <dgm:spPr/>
    </dgm:pt>
    <dgm:pt modelId="{66296276-8F00-43F4-B2E0-2D16C15C54A9}" type="pres">
      <dgm:prSet presAssocID="{EBCF7F9D-550C-421F-AB24-6209BCBD04DA}" presName="Child6" presStyleLbl="node1" presStyleIdx="5" presStyleCnt="6">
        <dgm:presLayoutVars>
          <dgm:chMax val="0"/>
          <dgm:chPref val="0"/>
          <dgm:bulletEnabled val="1"/>
        </dgm:presLayoutVars>
      </dgm:prSet>
      <dgm:spPr/>
    </dgm:pt>
  </dgm:ptLst>
  <dgm:cxnLst>
    <dgm:cxn modelId="{B86B580D-38ED-4F80-8A88-93E9AD56526E}" srcId="{8107DC1E-A99C-45D8-BF15-C1B7CE6BFDF4}" destId="{F0AFF27A-4082-48E2-BE98-1431A579F49F}" srcOrd="1" destOrd="0" parTransId="{47DAE53D-A083-42CC-95E9-F4B154060EBD}" sibTransId="{88EA5566-FB15-4299-B393-AAD68F1ACAB4}"/>
    <dgm:cxn modelId="{8A83CC10-FC6C-4CBE-8E20-92EF2FC2B2A1}" srcId="{8107DC1E-A99C-45D8-BF15-C1B7CE6BFDF4}" destId="{EBCF7F9D-550C-421F-AB24-6209BCBD04DA}" srcOrd="5" destOrd="0" parTransId="{EF0BD780-D24F-443A-8F71-A6F46CE34E5D}" sibTransId="{B64AAAA1-2421-49E1-BC02-17CE24F56131}"/>
    <dgm:cxn modelId="{68892214-D68D-48EB-9F5B-C8FFC3087855}" type="presOf" srcId="{222D6C17-0260-4136-BC22-A963B18E5E23}" destId="{9431AD6F-2B42-4B76-ABD3-987228254327}" srcOrd="0" destOrd="0" presId="urn:microsoft.com/office/officeart/2011/layout/HexagonRadial"/>
    <dgm:cxn modelId="{3BEBC237-D5A5-47C7-B0BF-A37104D8060C}" srcId="{8107DC1E-A99C-45D8-BF15-C1B7CE6BFDF4}" destId="{222D6C17-0260-4136-BC22-A963B18E5E23}" srcOrd="3" destOrd="0" parTransId="{F2B0025C-0577-48F6-A6C8-EA958E1BA02E}" sibTransId="{03BD911B-EC37-4FD0-9E69-34DB49EF536C}"/>
    <dgm:cxn modelId="{43689648-96D7-43F6-90A4-D1E270306A5D}" srcId="{8107DC1E-A99C-45D8-BF15-C1B7CE6BFDF4}" destId="{0CAD8EEC-D926-458D-9E35-CD20997294E0}" srcOrd="0" destOrd="0" parTransId="{4D59F837-1261-4E58-9FB8-04F9A68BA49E}" sibTransId="{447BA80D-104A-4A68-B0FF-8A0B31E3D40D}"/>
    <dgm:cxn modelId="{444B7869-CB45-4E8D-9608-E190C9C73044}" type="presOf" srcId="{EBCF7F9D-550C-421F-AB24-6209BCBD04DA}" destId="{66296276-8F00-43F4-B2E0-2D16C15C54A9}" srcOrd="0" destOrd="0" presId="urn:microsoft.com/office/officeart/2011/layout/HexagonRadial"/>
    <dgm:cxn modelId="{53022A4D-D4CD-45B8-A343-76777020D367}" srcId="{8107DC1E-A99C-45D8-BF15-C1B7CE6BFDF4}" destId="{24E299CE-331E-4BC4-B260-BDC3F5199571}" srcOrd="6" destOrd="0" parTransId="{30C0FCB4-42E9-4AA8-86DA-4CD371C5D841}" sibTransId="{709F4650-30AD-458A-A6C6-191F68145694}"/>
    <dgm:cxn modelId="{D3B09A89-6F63-447E-8A5F-4CCD24BD6ABA}" srcId="{8107DC1E-A99C-45D8-BF15-C1B7CE6BFDF4}" destId="{751FA0EA-C54A-4BD7-BCAE-19E05D27E0EE}" srcOrd="2" destOrd="0" parTransId="{5810D9CD-4872-4989-92D5-2B1B11ED7D38}" sibTransId="{A213099F-3F29-46BC-AF8A-8299B4427889}"/>
    <dgm:cxn modelId="{A12F93A0-6F7D-42D2-B722-4ABC6E24160D}" type="presOf" srcId="{D4898761-1A0C-4F6E-948E-B446CB9BC5B9}" destId="{8E03DB3D-1B38-4FE5-90C0-AF4A0AD475EB}" srcOrd="0" destOrd="0" presId="urn:microsoft.com/office/officeart/2011/layout/HexagonRadial"/>
    <dgm:cxn modelId="{C4C0DBA2-CE8C-43B6-9448-CA63BD49D5FE}" srcId="{25869CC2-386D-46B2-B947-8F7A048E2AA9}" destId="{8107DC1E-A99C-45D8-BF15-C1B7CE6BFDF4}" srcOrd="0" destOrd="0" parTransId="{97207CDC-3255-4DCC-8654-3AD9F6349B54}" sibTransId="{C59F4832-B3EB-4967-9A03-4AF4F1A09556}"/>
    <dgm:cxn modelId="{5E0FBEA7-9BC5-49E0-B3E9-5C67FEE5E8C5}" type="presOf" srcId="{25869CC2-386D-46B2-B947-8F7A048E2AA9}" destId="{2CD28181-300C-49BE-A63A-2E61199D91CB}" srcOrd="0" destOrd="0" presId="urn:microsoft.com/office/officeart/2011/layout/HexagonRadial"/>
    <dgm:cxn modelId="{572925AF-A2BA-4219-AD7F-D167810B344B}" type="presOf" srcId="{F0AFF27A-4082-48E2-BE98-1431A579F49F}" destId="{8ED50711-C283-4CDC-B96B-A49E1D013377}" srcOrd="0" destOrd="0" presId="urn:microsoft.com/office/officeart/2011/layout/HexagonRadial"/>
    <dgm:cxn modelId="{13D830CE-4203-4CB0-94A3-661B8E90ACCC}" type="presOf" srcId="{0CAD8EEC-D926-458D-9E35-CD20997294E0}" destId="{0DD47ABA-F931-4B1F-92B3-609B1F2DE456}" srcOrd="0" destOrd="0" presId="urn:microsoft.com/office/officeart/2011/layout/HexagonRadial"/>
    <dgm:cxn modelId="{5A2019D9-DF16-4E23-A554-36FC7BFF8414}" type="presOf" srcId="{8107DC1E-A99C-45D8-BF15-C1B7CE6BFDF4}" destId="{826BDEE6-1B6E-49CF-8924-D656F8313A10}" srcOrd="0" destOrd="0" presId="urn:microsoft.com/office/officeart/2011/layout/HexagonRadial"/>
    <dgm:cxn modelId="{009943FB-0391-44F0-AD5F-40A8D6B952F2}" srcId="{8107DC1E-A99C-45D8-BF15-C1B7CE6BFDF4}" destId="{D4898761-1A0C-4F6E-948E-B446CB9BC5B9}" srcOrd="4" destOrd="0" parTransId="{10D63D03-B586-427F-B32A-E7D50B472F76}" sibTransId="{EC1F62A4-59BA-436E-84E8-0AF538E5BC64}"/>
    <dgm:cxn modelId="{4B398AFE-723F-4BFB-A833-C42A85F4899A}" type="presOf" srcId="{751FA0EA-C54A-4BD7-BCAE-19E05D27E0EE}" destId="{66D1C932-C409-443C-9639-EF5AC146127A}" srcOrd="0" destOrd="0" presId="urn:microsoft.com/office/officeart/2011/layout/HexagonRadial"/>
    <dgm:cxn modelId="{90595241-4574-4E10-A4EC-45413E14B922}" type="presParOf" srcId="{2CD28181-300C-49BE-A63A-2E61199D91CB}" destId="{826BDEE6-1B6E-49CF-8924-D656F8313A10}" srcOrd="0" destOrd="0" presId="urn:microsoft.com/office/officeart/2011/layout/HexagonRadial"/>
    <dgm:cxn modelId="{84AD19DE-B986-4F71-B43F-D92DFEA459CA}" type="presParOf" srcId="{2CD28181-300C-49BE-A63A-2E61199D91CB}" destId="{4F65434F-8264-4975-BF55-D294440B544B}" srcOrd="1" destOrd="0" presId="urn:microsoft.com/office/officeart/2011/layout/HexagonRadial"/>
    <dgm:cxn modelId="{5CE28211-0CFE-4AB9-B058-0FC4C8970346}" type="presParOf" srcId="{4F65434F-8264-4975-BF55-D294440B544B}" destId="{13986741-879F-4DBF-BD9F-07B675F47232}" srcOrd="0" destOrd="0" presId="urn:microsoft.com/office/officeart/2011/layout/HexagonRadial"/>
    <dgm:cxn modelId="{28CEDB0F-F8B2-45B6-8575-5F54BF2F69A4}" type="presParOf" srcId="{2CD28181-300C-49BE-A63A-2E61199D91CB}" destId="{0DD47ABA-F931-4B1F-92B3-609B1F2DE456}" srcOrd="2" destOrd="0" presId="urn:microsoft.com/office/officeart/2011/layout/HexagonRadial"/>
    <dgm:cxn modelId="{CDC9D52D-C6A9-42DD-BB61-054B21D41556}" type="presParOf" srcId="{2CD28181-300C-49BE-A63A-2E61199D91CB}" destId="{4C7896C3-A76D-460E-9F60-9268AA971160}" srcOrd="3" destOrd="0" presId="urn:microsoft.com/office/officeart/2011/layout/HexagonRadial"/>
    <dgm:cxn modelId="{22395DAC-5CDE-4232-9BE2-17E34E3956BF}" type="presParOf" srcId="{4C7896C3-A76D-460E-9F60-9268AA971160}" destId="{1242345D-7DFC-418D-B870-69D626948C5E}" srcOrd="0" destOrd="0" presId="urn:microsoft.com/office/officeart/2011/layout/HexagonRadial"/>
    <dgm:cxn modelId="{7DCB4CA7-F6D9-4628-B8E8-C80CBCD3C200}" type="presParOf" srcId="{2CD28181-300C-49BE-A63A-2E61199D91CB}" destId="{8ED50711-C283-4CDC-B96B-A49E1D013377}" srcOrd="4" destOrd="0" presId="urn:microsoft.com/office/officeart/2011/layout/HexagonRadial"/>
    <dgm:cxn modelId="{FB66F8CF-9746-48D1-B895-BC9415A67085}" type="presParOf" srcId="{2CD28181-300C-49BE-A63A-2E61199D91CB}" destId="{EE1A8DE6-5673-40FB-8D24-1D0A7F7B87C6}" srcOrd="5" destOrd="0" presId="urn:microsoft.com/office/officeart/2011/layout/HexagonRadial"/>
    <dgm:cxn modelId="{98DA8A7C-1ED5-45B7-AC5C-336F4F117C3C}" type="presParOf" srcId="{EE1A8DE6-5673-40FB-8D24-1D0A7F7B87C6}" destId="{80B6CA1C-6328-4648-AF70-A3063540BB27}" srcOrd="0" destOrd="0" presId="urn:microsoft.com/office/officeart/2011/layout/HexagonRadial"/>
    <dgm:cxn modelId="{96588070-7F6F-424B-879A-B5F210A3ACB4}" type="presParOf" srcId="{2CD28181-300C-49BE-A63A-2E61199D91CB}" destId="{66D1C932-C409-443C-9639-EF5AC146127A}" srcOrd="6" destOrd="0" presId="urn:microsoft.com/office/officeart/2011/layout/HexagonRadial"/>
    <dgm:cxn modelId="{3BD42D4C-33BA-4266-88BF-0E607E5308B6}" type="presParOf" srcId="{2CD28181-300C-49BE-A63A-2E61199D91CB}" destId="{3D0475F0-33DF-4D46-92D8-67D6FD5F2E9B}" srcOrd="7" destOrd="0" presId="urn:microsoft.com/office/officeart/2011/layout/HexagonRadial"/>
    <dgm:cxn modelId="{65AF7F1C-3750-4ACB-9789-60EC76B3F87A}" type="presParOf" srcId="{3D0475F0-33DF-4D46-92D8-67D6FD5F2E9B}" destId="{199B9138-A5D4-4896-BF5E-986CBD25CFAB}" srcOrd="0" destOrd="0" presId="urn:microsoft.com/office/officeart/2011/layout/HexagonRadial"/>
    <dgm:cxn modelId="{BE173102-718C-46E3-8456-A8F9A5CBE120}" type="presParOf" srcId="{2CD28181-300C-49BE-A63A-2E61199D91CB}" destId="{9431AD6F-2B42-4B76-ABD3-987228254327}" srcOrd="8" destOrd="0" presId="urn:microsoft.com/office/officeart/2011/layout/HexagonRadial"/>
    <dgm:cxn modelId="{C2DEAB54-259D-4685-8CCB-2EA12BA73447}" type="presParOf" srcId="{2CD28181-300C-49BE-A63A-2E61199D91CB}" destId="{705F3C8E-3100-40ED-8F4B-17A2284B8E9B}" srcOrd="9" destOrd="0" presId="urn:microsoft.com/office/officeart/2011/layout/HexagonRadial"/>
    <dgm:cxn modelId="{6F92212B-9E34-4AE1-BBC7-E2E78E2A7379}" type="presParOf" srcId="{705F3C8E-3100-40ED-8F4B-17A2284B8E9B}" destId="{044688BE-E731-4530-9D44-48C692F5A684}" srcOrd="0" destOrd="0" presId="urn:microsoft.com/office/officeart/2011/layout/HexagonRadial"/>
    <dgm:cxn modelId="{64ADA580-5827-4235-9872-818773B24A5F}" type="presParOf" srcId="{2CD28181-300C-49BE-A63A-2E61199D91CB}" destId="{8E03DB3D-1B38-4FE5-90C0-AF4A0AD475EB}" srcOrd="10" destOrd="0" presId="urn:microsoft.com/office/officeart/2011/layout/HexagonRadial"/>
    <dgm:cxn modelId="{2A226042-AEE0-4504-A880-230FD05D0F06}" type="presParOf" srcId="{2CD28181-300C-49BE-A63A-2E61199D91CB}" destId="{75189DD2-5817-49FF-958E-F76EFFF2982E}" srcOrd="11" destOrd="0" presId="urn:microsoft.com/office/officeart/2011/layout/HexagonRadial"/>
    <dgm:cxn modelId="{98B81BF2-F325-415D-96DE-291D8A3258EF}" type="presParOf" srcId="{75189DD2-5817-49FF-958E-F76EFFF2982E}" destId="{AC930244-A2BD-4C38-870D-B8A959EA9F2D}" srcOrd="0" destOrd="0" presId="urn:microsoft.com/office/officeart/2011/layout/HexagonRadial"/>
    <dgm:cxn modelId="{E6BDEF3B-FD53-4242-8F76-D8555FFE863D}" type="presParOf" srcId="{2CD28181-300C-49BE-A63A-2E61199D91CB}" destId="{66296276-8F00-43F4-B2E0-2D16C15C54A9}" srcOrd="12" destOrd="0" presId="urn:microsoft.com/office/officeart/2011/layout/HexagonRadial"/>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05F5AC1-1A1F-41FF-8313-62F4EBD28594}" type="doc">
      <dgm:prSet loTypeId="urn:microsoft.com/office/officeart/2008/layout/BendingPictureSemiTransparentText" loCatId="picture" qsTypeId="urn:microsoft.com/office/officeart/2005/8/quickstyle/simple1" qsCatId="simple" csTypeId="urn:microsoft.com/office/officeart/2005/8/colors/accent1_2" csCatId="accent1" phldr="1"/>
      <dgm:spPr/>
    </dgm:pt>
    <dgm:pt modelId="{11D0ABE7-3DA5-4D61-89D8-22363AC6547B}">
      <dgm:prSet phldrT="[Text]"/>
      <dgm:spPr>
        <a:solidFill>
          <a:srgbClr val="4DB8C7">
            <a:alpha val="90000"/>
          </a:srgbClr>
        </a:solidFill>
      </dgm:spPr>
      <dgm:t>
        <a:bodyPr/>
        <a:lstStyle/>
        <a:p>
          <a:r>
            <a:rPr lang="en-AU" b="0" i="0" dirty="0">
              <a:solidFill>
                <a:schemeClr val="tx1"/>
              </a:solidFill>
              <a:highlight>
                <a:srgbClr val="FF0000"/>
              </a:highlight>
            </a:rPr>
            <a:t>Source: ABS, SQM Research</a:t>
          </a:r>
          <a:endParaRPr lang="en-AU" dirty="0">
            <a:solidFill>
              <a:schemeClr val="tx1"/>
            </a:solidFill>
            <a:highlight>
              <a:srgbClr val="FF0000"/>
            </a:highlight>
          </a:endParaRPr>
        </a:p>
      </dgm:t>
    </dgm:pt>
    <dgm:pt modelId="{AAF377F3-6A0D-4620-91B1-8292ABA817E5}" type="parTrans" cxnId="{9DDA7C88-B029-4BCF-B4B3-EE2978DEFED0}">
      <dgm:prSet/>
      <dgm:spPr/>
      <dgm:t>
        <a:bodyPr/>
        <a:lstStyle/>
        <a:p>
          <a:endParaRPr lang="en-AU"/>
        </a:p>
      </dgm:t>
    </dgm:pt>
    <dgm:pt modelId="{CDB24701-4479-4C46-B72D-707F499B9F96}" type="sibTrans" cxnId="{9DDA7C88-B029-4BCF-B4B3-EE2978DEFED0}">
      <dgm:prSet/>
      <dgm:spPr/>
      <dgm:t>
        <a:bodyPr/>
        <a:lstStyle/>
        <a:p>
          <a:endParaRPr lang="en-AU"/>
        </a:p>
      </dgm:t>
    </dgm:pt>
    <dgm:pt modelId="{22CDC85B-8714-4215-8073-5B86E218604C}" type="pres">
      <dgm:prSet presAssocID="{B05F5AC1-1A1F-41FF-8313-62F4EBD28594}" presName="Name0" presStyleCnt="0">
        <dgm:presLayoutVars>
          <dgm:dir/>
          <dgm:resizeHandles val="exact"/>
        </dgm:presLayoutVars>
      </dgm:prSet>
      <dgm:spPr/>
    </dgm:pt>
    <dgm:pt modelId="{004F9659-7299-4CFE-9F2F-8100948EB742}" type="pres">
      <dgm:prSet presAssocID="{11D0ABE7-3DA5-4D61-89D8-22363AC6547B}" presName="composite" presStyleCnt="0"/>
      <dgm:spPr/>
    </dgm:pt>
    <dgm:pt modelId="{29ECC0E6-9EED-44F8-8802-5FE4945475F6}" type="pres">
      <dgm:prSet presAssocID="{11D0ABE7-3DA5-4D61-89D8-22363AC6547B}" presName="rect1" presStyleLbl="bgShp" presStyleIdx="0" presStyleCnt="1" custLinFactNeighborX="2308" custLinFactNeighborY="-34994"/>
      <dgm:spPr>
        <a:blipFill>
          <a:blip xmlns:r="http://schemas.openxmlformats.org/officeDocument/2006/relationships" r:embed="rId1"/>
          <a:srcRect/>
          <a:stretch>
            <a:fillRect l="-30000" r="-30000"/>
          </a:stretch>
        </a:blipFill>
      </dgm:spPr>
      <dgm:extLst>
        <a:ext uri="{E40237B7-FDA0-4F09-8148-C483321AD2D9}">
          <dgm14:cNvPr xmlns:dgm14="http://schemas.microsoft.com/office/drawing/2010/diagram" id="0" name="" descr="Chart, line chart&#10;&#10;Description automatically generated">
            <a:extLst>
              <a:ext uri="{FF2B5EF4-FFF2-40B4-BE49-F238E27FC236}">
                <a16:creationId xmlns:a16="http://schemas.microsoft.com/office/drawing/2014/main" id="{9DF41651-AC1D-F723-A27E-06126D536FEB}"/>
              </a:ext>
            </a:extLst>
          </dgm14:cNvPr>
        </a:ext>
      </dgm:extLst>
    </dgm:pt>
    <dgm:pt modelId="{5BF69365-BB83-4D4B-B2DF-BC8BC19ABC57}" type="pres">
      <dgm:prSet presAssocID="{11D0ABE7-3DA5-4D61-89D8-22363AC6547B}" presName="rect2" presStyleLbl="trBgShp" presStyleIdx="0" presStyleCnt="1" custScaleX="94816">
        <dgm:presLayoutVars>
          <dgm:bulletEnabled val="1"/>
        </dgm:presLayoutVars>
      </dgm:prSet>
      <dgm:spPr/>
    </dgm:pt>
  </dgm:ptLst>
  <dgm:cxnLst>
    <dgm:cxn modelId="{8141E802-D6B0-495A-9B1F-DDA4E42D1D94}" type="presOf" srcId="{B05F5AC1-1A1F-41FF-8313-62F4EBD28594}" destId="{22CDC85B-8714-4215-8073-5B86E218604C}" srcOrd="0" destOrd="0" presId="urn:microsoft.com/office/officeart/2008/layout/BendingPictureSemiTransparentText"/>
    <dgm:cxn modelId="{9DDA7C88-B029-4BCF-B4B3-EE2978DEFED0}" srcId="{B05F5AC1-1A1F-41FF-8313-62F4EBD28594}" destId="{11D0ABE7-3DA5-4D61-89D8-22363AC6547B}" srcOrd="0" destOrd="0" parTransId="{AAF377F3-6A0D-4620-91B1-8292ABA817E5}" sibTransId="{CDB24701-4479-4C46-B72D-707F499B9F96}"/>
    <dgm:cxn modelId="{912181AD-5FE0-449F-9E3D-9FCE525401FC}" type="presOf" srcId="{11D0ABE7-3DA5-4D61-89D8-22363AC6547B}" destId="{5BF69365-BB83-4D4B-B2DF-BC8BC19ABC57}" srcOrd="0" destOrd="0" presId="urn:microsoft.com/office/officeart/2008/layout/BendingPictureSemiTransparentText"/>
    <dgm:cxn modelId="{D524B2DE-CE97-472E-8C57-94F6F3F8F3D3}" type="presParOf" srcId="{22CDC85B-8714-4215-8073-5B86E218604C}" destId="{004F9659-7299-4CFE-9F2F-8100948EB742}" srcOrd="0" destOrd="0" presId="urn:microsoft.com/office/officeart/2008/layout/BendingPictureSemiTransparentText"/>
    <dgm:cxn modelId="{928800A0-DB25-4CD7-97BB-590426D0A649}" type="presParOf" srcId="{004F9659-7299-4CFE-9F2F-8100948EB742}" destId="{29ECC0E6-9EED-44F8-8802-5FE4945475F6}" srcOrd="0" destOrd="0" presId="urn:microsoft.com/office/officeart/2008/layout/BendingPictureSemiTransparentText"/>
    <dgm:cxn modelId="{492B55A0-E1D1-4BC0-9C88-297423A7BD86}" type="presParOf" srcId="{004F9659-7299-4CFE-9F2F-8100948EB742}" destId="{5BF69365-BB83-4D4B-B2DF-BC8BC19ABC57}" srcOrd="1" destOrd="0" presId="urn:microsoft.com/office/officeart/2008/layout/BendingPictureSemiTransparentTex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6BDEE6-1B6E-49CF-8924-D656F8313A10}">
      <dsp:nvSpPr>
        <dsp:cNvPr id="0" name=""/>
        <dsp:cNvSpPr/>
      </dsp:nvSpPr>
      <dsp:spPr>
        <a:xfrm>
          <a:off x="3102263" y="1814673"/>
          <a:ext cx="2306529" cy="1995241"/>
        </a:xfrm>
        <a:prstGeom prst="hexagon">
          <a:avLst>
            <a:gd name="adj" fmla="val 28570"/>
            <a:gd name="vf" fmla="val 11547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dirty="0"/>
            <a:t>Create a single point of view to tell the story through the data analysis</a:t>
          </a:r>
          <a:endParaRPr lang="en-AU" sz="1300" kern="1200" dirty="0"/>
        </a:p>
      </dsp:txBody>
      <dsp:txXfrm>
        <a:off x="3484487" y="2145312"/>
        <a:ext cx="1542081" cy="1333963"/>
      </dsp:txXfrm>
    </dsp:sp>
    <dsp:sp modelId="{1242345D-7DFC-418D-B870-69D626948C5E}">
      <dsp:nvSpPr>
        <dsp:cNvPr id="0" name=""/>
        <dsp:cNvSpPr/>
      </dsp:nvSpPr>
      <dsp:spPr>
        <a:xfrm>
          <a:off x="4546593" y="860085"/>
          <a:ext cx="870246" cy="749832"/>
        </a:xfrm>
        <a:prstGeom prst="hexagon">
          <a:avLst>
            <a:gd name="adj" fmla="val 28900"/>
            <a:gd name="vf" fmla="val 11547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DD47ABA-F931-4B1F-92B3-609B1F2DE456}">
      <dsp:nvSpPr>
        <dsp:cNvPr id="0" name=""/>
        <dsp:cNvSpPr/>
      </dsp:nvSpPr>
      <dsp:spPr>
        <a:xfrm>
          <a:off x="3310701" y="15910"/>
          <a:ext cx="1890184" cy="1635231"/>
        </a:xfrm>
        <a:prstGeom prst="hexagon">
          <a:avLst>
            <a:gd name="adj" fmla="val 28570"/>
            <a:gd name="vf" fmla="val 115470"/>
          </a:avLst>
        </a:prstGeom>
        <a:solidFill>
          <a:schemeClr val="accent5">
            <a:lumMod val="60000"/>
            <a:lumOff val="4000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Font typeface="Wingdings" panose="05000000000000000000" pitchFamily="2" charset="2"/>
            <a:buNone/>
          </a:pPr>
          <a:r>
            <a:rPr lang="en-GB" sz="1300" b="1" kern="1200" dirty="0">
              <a:solidFill>
                <a:schemeClr val="tx1"/>
              </a:solidFill>
              <a:effectLst/>
            </a:rPr>
            <a:t>Load and Read house Data File</a:t>
          </a:r>
          <a:endParaRPr lang="en-AU" sz="1300" kern="1200" dirty="0"/>
        </a:p>
      </dsp:txBody>
      <dsp:txXfrm>
        <a:off x="3623945" y="286903"/>
        <a:ext cx="1263696" cy="1093245"/>
      </dsp:txXfrm>
    </dsp:sp>
    <dsp:sp modelId="{80B6CA1C-6328-4648-AF70-A3063540BB27}">
      <dsp:nvSpPr>
        <dsp:cNvPr id="0" name=""/>
        <dsp:cNvSpPr/>
      </dsp:nvSpPr>
      <dsp:spPr>
        <a:xfrm>
          <a:off x="5562239" y="2261873"/>
          <a:ext cx="870246" cy="749832"/>
        </a:xfrm>
        <a:prstGeom prst="hexagon">
          <a:avLst>
            <a:gd name="adj" fmla="val 28900"/>
            <a:gd name="vf" fmla="val 11547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ED50711-C283-4CDC-B96B-A49E1D013377}">
      <dsp:nvSpPr>
        <dsp:cNvPr id="0" name=""/>
        <dsp:cNvSpPr/>
      </dsp:nvSpPr>
      <dsp:spPr>
        <a:xfrm>
          <a:off x="5048246" y="1005776"/>
          <a:ext cx="1890184" cy="1635231"/>
        </a:xfrm>
        <a:prstGeom prst="hexagon">
          <a:avLst>
            <a:gd name="adj" fmla="val 28570"/>
            <a:gd name="vf" fmla="val 115470"/>
          </a:avLst>
        </a:prstGeom>
        <a:solidFill>
          <a:schemeClr val="accent4">
            <a:lumMod val="60000"/>
            <a:lumOff val="4000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AU" sz="1300" b="1" kern="1200" dirty="0">
              <a:solidFill>
                <a:schemeClr val="tx1"/>
              </a:solidFill>
              <a:effectLst/>
            </a:rPr>
            <a:t>Reduce and rename to Required columns (By deleting duplicate </a:t>
          </a:r>
          <a:endParaRPr lang="en-AU" sz="1300" kern="1200" dirty="0"/>
        </a:p>
      </dsp:txBody>
      <dsp:txXfrm>
        <a:off x="5361490" y="1276769"/>
        <a:ext cx="1263696" cy="1093245"/>
      </dsp:txXfrm>
    </dsp:sp>
    <dsp:sp modelId="{199B9138-A5D4-4896-BF5E-986CBD25CFAB}">
      <dsp:nvSpPr>
        <dsp:cNvPr id="0" name=""/>
        <dsp:cNvSpPr/>
      </dsp:nvSpPr>
      <dsp:spPr>
        <a:xfrm>
          <a:off x="4856706" y="3844228"/>
          <a:ext cx="870246" cy="749832"/>
        </a:xfrm>
        <a:prstGeom prst="hexagon">
          <a:avLst>
            <a:gd name="adj" fmla="val 28900"/>
            <a:gd name="vf" fmla="val 11547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6D1C932-C409-443C-9639-EF5AC146127A}">
      <dsp:nvSpPr>
        <dsp:cNvPr id="0" name=""/>
        <dsp:cNvSpPr/>
      </dsp:nvSpPr>
      <dsp:spPr>
        <a:xfrm>
          <a:off x="5048246" y="2983017"/>
          <a:ext cx="1890184" cy="1635231"/>
        </a:xfrm>
        <a:prstGeom prst="hexagon">
          <a:avLst>
            <a:gd name="adj" fmla="val 28570"/>
            <a:gd name="vf" fmla="val 115470"/>
          </a:avLst>
        </a:prstGeom>
        <a:solidFill>
          <a:schemeClr val="tx2">
            <a:lumMod val="7500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Font typeface="Wingdings" panose="05000000000000000000" pitchFamily="2" charset="2"/>
            <a:buNone/>
          </a:pPr>
          <a:r>
            <a:rPr lang="en-AU" sz="1200" b="1" kern="1200" dirty="0">
              <a:solidFill>
                <a:prstClr val="white"/>
              </a:solidFill>
              <a:effectLst/>
              <a:latin typeface="Trebuchet MS" panose="020B0603020202020204"/>
              <a:ea typeface="+mn-ea"/>
              <a:cs typeface="+mn-cs"/>
            </a:rPr>
            <a:t>Verify counts, check unique values and create PERTH specific DF</a:t>
          </a:r>
        </a:p>
      </dsp:txBody>
      <dsp:txXfrm>
        <a:off x="5361490" y="3254010"/>
        <a:ext cx="1263696" cy="1093245"/>
      </dsp:txXfrm>
    </dsp:sp>
    <dsp:sp modelId="{044688BE-E731-4530-9D44-48C692F5A684}">
      <dsp:nvSpPr>
        <dsp:cNvPr id="0" name=""/>
        <dsp:cNvSpPr/>
      </dsp:nvSpPr>
      <dsp:spPr>
        <a:xfrm>
          <a:off x="3106555" y="4008482"/>
          <a:ext cx="870246" cy="749832"/>
        </a:xfrm>
        <a:prstGeom prst="hexagon">
          <a:avLst>
            <a:gd name="adj" fmla="val 28900"/>
            <a:gd name="vf" fmla="val 11547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431AD6F-2B42-4B76-ABD3-987228254327}">
      <dsp:nvSpPr>
        <dsp:cNvPr id="0" name=""/>
        <dsp:cNvSpPr/>
      </dsp:nvSpPr>
      <dsp:spPr>
        <a:xfrm>
          <a:off x="3314727" y="3989919"/>
          <a:ext cx="1890184" cy="1635231"/>
        </a:xfrm>
        <a:prstGeom prst="hexagon">
          <a:avLst>
            <a:gd name="adj" fmla="val 28570"/>
            <a:gd name="vf" fmla="val 115470"/>
          </a:avLst>
        </a:prstGeom>
        <a:solidFill>
          <a:schemeClr val="bg2">
            <a:lumMod val="60000"/>
            <a:lumOff val="4000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Font typeface="Wingdings" panose="05000000000000000000" pitchFamily="2" charset="2"/>
            <a:buNone/>
          </a:pPr>
          <a:r>
            <a:rPr lang="en-GB" sz="1300" b="0" kern="1200" dirty="0">
              <a:solidFill>
                <a:schemeClr val="tx1"/>
              </a:solidFill>
              <a:effectLst/>
            </a:rPr>
            <a:t>Load, Clean and Merge Iron data with housing data</a:t>
          </a:r>
          <a:endParaRPr lang="en-AU" sz="1300" kern="1200" dirty="0"/>
        </a:p>
      </dsp:txBody>
      <dsp:txXfrm>
        <a:off x="3627971" y="4260912"/>
        <a:ext cx="1263696" cy="1093245"/>
      </dsp:txXfrm>
    </dsp:sp>
    <dsp:sp modelId="{AC930244-A2BD-4C38-870D-B8A959EA9F2D}">
      <dsp:nvSpPr>
        <dsp:cNvPr id="0" name=""/>
        <dsp:cNvSpPr/>
      </dsp:nvSpPr>
      <dsp:spPr>
        <a:xfrm>
          <a:off x="2074277" y="2607257"/>
          <a:ext cx="870246" cy="749832"/>
        </a:xfrm>
        <a:prstGeom prst="hexagon">
          <a:avLst>
            <a:gd name="adj" fmla="val 28900"/>
            <a:gd name="vf" fmla="val 11547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E03DB3D-1B38-4FE5-90C0-AF4A0AD475EB}">
      <dsp:nvSpPr>
        <dsp:cNvPr id="0" name=""/>
        <dsp:cNvSpPr/>
      </dsp:nvSpPr>
      <dsp:spPr>
        <a:xfrm>
          <a:off x="1573161" y="2984142"/>
          <a:ext cx="1890184" cy="1635231"/>
        </a:xfrm>
        <a:prstGeom prst="hexagon">
          <a:avLst>
            <a:gd name="adj" fmla="val 28570"/>
            <a:gd name="vf" fmla="val 115470"/>
          </a:avLst>
        </a:prstGeom>
        <a:solidFill>
          <a:schemeClr val="accent6">
            <a:lumMod val="60000"/>
            <a:lumOff val="4000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Font typeface="Wingdings" panose="05000000000000000000" pitchFamily="2" charset="2"/>
            <a:buNone/>
          </a:pPr>
          <a:r>
            <a:rPr lang="en-AU" sz="1300" b="0" kern="1200" dirty="0">
              <a:solidFill>
                <a:schemeClr val="tx1"/>
              </a:solidFill>
              <a:effectLst/>
            </a:rPr>
            <a:t>Design and Print Graphs to explore relationship</a:t>
          </a:r>
          <a:endParaRPr lang="en-AU" sz="1300" kern="1200" dirty="0"/>
        </a:p>
      </dsp:txBody>
      <dsp:txXfrm>
        <a:off x="1886405" y="3255135"/>
        <a:ext cx="1263696" cy="1093245"/>
      </dsp:txXfrm>
    </dsp:sp>
    <dsp:sp modelId="{66296276-8F00-43F4-B2E0-2D16C15C54A9}">
      <dsp:nvSpPr>
        <dsp:cNvPr id="0" name=""/>
        <dsp:cNvSpPr/>
      </dsp:nvSpPr>
      <dsp:spPr>
        <a:xfrm>
          <a:off x="1573161" y="1003526"/>
          <a:ext cx="1890184" cy="1635231"/>
        </a:xfrm>
        <a:prstGeom prst="hexagon">
          <a:avLst>
            <a:gd name="adj" fmla="val 28570"/>
            <a:gd name="vf" fmla="val 115470"/>
          </a:avLst>
        </a:prstGeom>
        <a:solidFill>
          <a:schemeClr val="accent5">
            <a:lumMod val="40000"/>
            <a:lumOff val="6000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Font typeface="Wingdings" panose="05000000000000000000" pitchFamily="2" charset="2"/>
            <a:buNone/>
          </a:pPr>
          <a:r>
            <a:rPr lang="en-US" sz="1300" kern="1200" dirty="0"/>
            <a:t>BONUS!!!!</a:t>
          </a:r>
        </a:p>
        <a:p>
          <a:pPr marL="0" lvl="0" indent="0" algn="ctr" defTabSz="577850">
            <a:lnSpc>
              <a:spcPct val="90000"/>
            </a:lnSpc>
            <a:spcBef>
              <a:spcPct val="0"/>
            </a:spcBef>
            <a:spcAft>
              <a:spcPct val="35000"/>
            </a:spcAft>
            <a:buFont typeface="Wingdings" panose="05000000000000000000" pitchFamily="2" charset="2"/>
            <a:buNone/>
          </a:pPr>
          <a:r>
            <a:rPr lang="en-US" sz="1300" kern="1200" dirty="0"/>
            <a:t>Develop and deploy an API to collect the housing data</a:t>
          </a:r>
          <a:endParaRPr lang="en-AU" sz="1300" kern="1200" dirty="0"/>
        </a:p>
      </dsp:txBody>
      <dsp:txXfrm>
        <a:off x="1886405" y="1274519"/>
        <a:ext cx="1263696" cy="109324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9ECC0E6-9EED-44F8-8802-5FE4945475F6}">
      <dsp:nvSpPr>
        <dsp:cNvPr id="0" name=""/>
        <dsp:cNvSpPr/>
      </dsp:nvSpPr>
      <dsp:spPr>
        <a:xfrm>
          <a:off x="3062" y="0"/>
          <a:ext cx="3233508" cy="2771499"/>
        </a:xfrm>
        <a:prstGeom prst="rect">
          <a:avLst/>
        </a:prstGeom>
        <a:blipFill>
          <a:blip xmlns:r="http://schemas.openxmlformats.org/officeDocument/2006/relationships" r:embed="rId1"/>
          <a:srcRect/>
          <a:stretch>
            <a:fillRect l="-30000" r="-30000"/>
          </a:stretch>
        </a:blipFill>
        <a:ln>
          <a:noFill/>
        </a:ln>
        <a:effectLst/>
      </dsp:spPr>
      <dsp:style>
        <a:lnRef idx="0">
          <a:scrgbClr r="0" g="0" b="0"/>
        </a:lnRef>
        <a:fillRef idx="1">
          <a:scrgbClr r="0" g="0" b="0"/>
        </a:fillRef>
        <a:effectRef idx="0">
          <a:scrgbClr r="0" g="0" b="0"/>
        </a:effectRef>
        <a:fontRef idx="minor"/>
      </dsp:style>
    </dsp:sp>
    <dsp:sp modelId="{5BF69365-BB83-4D4B-B2DF-BC8BC19ABC57}">
      <dsp:nvSpPr>
        <dsp:cNvPr id="0" name=""/>
        <dsp:cNvSpPr/>
      </dsp:nvSpPr>
      <dsp:spPr>
        <a:xfrm>
          <a:off x="85343" y="2451368"/>
          <a:ext cx="3065883" cy="665159"/>
        </a:xfrm>
        <a:prstGeom prst="rect">
          <a:avLst/>
        </a:prstGeom>
        <a:solidFill>
          <a:srgbClr val="4DB8C7">
            <a:alpha val="90000"/>
          </a:srgbClr>
        </a:solidFill>
        <a:ln>
          <a:noFill/>
        </a:ln>
        <a:effectLst/>
      </dsp:spPr>
      <dsp:style>
        <a:lnRef idx="0">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933450">
            <a:lnSpc>
              <a:spcPct val="90000"/>
            </a:lnSpc>
            <a:spcBef>
              <a:spcPct val="0"/>
            </a:spcBef>
            <a:spcAft>
              <a:spcPct val="35000"/>
            </a:spcAft>
            <a:buNone/>
          </a:pPr>
          <a:r>
            <a:rPr lang="en-AU" sz="2100" b="0" i="0" kern="1200" dirty="0">
              <a:solidFill>
                <a:schemeClr val="tx1"/>
              </a:solidFill>
              <a:highlight>
                <a:srgbClr val="FF0000"/>
              </a:highlight>
            </a:rPr>
            <a:t>Source: ABS, SQM Research</a:t>
          </a:r>
          <a:endParaRPr lang="en-AU" sz="2100" kern="1200" dirty="0">
            <a:solidFill>
              <a:schemeClr val="tx1"/>
            </a:solidFill>
            <a:highlight>
              <a:srgbClr val="FF0000"/>
            </a:highlight>
          </a:endParaRPr>
        </a:p>
      </dsp:txBody>
      <dsp:txXfrm>
        <a:off x="85343" y="2451368"/>
        <a:ext cx="3065883" cy="665159"/>
      </dsp:txXfrm>
    </dsp:sp>
  </dsp:spTree>
</dsp:drawing>
</file>

<file path=ppt/diagrams/layout1.xml><?xml version="1.0" encoding="utf-8"?>
<dgm:layoutDef xmlns:dgm="http://schemas.openxmlformats.org/drawingml/2006/diagram" xmlns:a="http://schemas.openxmlformats.org/drawingml/2006/main" uniqueId="urn:microsoft.com/office/officeart/2011/layout/HexagonRadial">
  <dgm:title val="Hexagon Radial"/>
  <dgm:desc val="Use to show a sequential process that relates to a central idea or theme. Limited to six Level 2 shapes. Works best with small amounts of text. Unused text does not appear, but remains available if you switch layouts."/>
  <dgm:catLst>
    <dgm:cat type="cycle" pri="8500"/>
    <dgm:cat type="officeonline" pri="9000"/>
  </dgm:catLst>
  <dgm:samp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sampData>
  <dgm:styleData>
    <dgm:dataModel>
      <dgm:ptLst>
        <dgm:pt modelId="0" type="doc"/>
        <dgm:pt modelId="10">
          <dgm:prSet phldr="1"/>
        </dgm:pt>
        <dgm:pt modelId="11">
          <dgm:prSet phldr="1"/>
        </dgm:pt>
        <dgm:pt modelId="12">
          <dgm:prSet phldr="1"/>
        </dgm:pt>
        <dgm:pt modelId="13">
          <dgm:prSet phldr="1"/>
        </dgm:pt>
      </dgm:ptLst>
      <dgm:cxnLst>
        <dgm:cxn modelId="40" srcId="0" destId="10" srcOrd="0" destOrd="0"/>
        <dgm:cxn modelId="50" srcId="10" destId="11" srcOrd="0" destOrd="0"/>
        <dgm:cxn modelId="60" srcId="10" destId="12" srcOrd="0" destOrd="0"/>
        <dgm:cxn modelId="70" srcId="10" destId="13" srcOrd="0"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clrData>
  <dgm:layoutNode name="Name0">
    <dgm:varLst>
      <dgm:chMax val="1"/>
      <dgm:chPref val="1"/>
      <dgm:dir/>
      <dgm:animOne val="branch"/>
      <dgm:animLvl val="lvl"/>
    </dgm:varLst>
    <dgm:shape xmlns:r="http://schemas.openxmlformats.org/officeDocument/2006/relationships" r:blip="">
      <dgm:adjLst/>
    </dgm:shape>
    <dgm:choose name="Name1">
      <dgm:if name="Name2" func="var" arg="dir" op="equ" val="norm">
        <dgm:choose name="Name3">
          <dgm:if name="Name4"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5"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l" for="ch" forName="Accent1" refType="w" fact="0.1685"/>
              <dgm:constr type="t" for="ch" forName="Accent1" refType="h" fact="0.2946"/>
              <dgm:constr type="w" for="ch" forName="Accent1" refType="w" fact="0.462"/>
              <dgm:constr type="h" for="ch" forName="Accent1" refType="h" fact="0.5472"/>
              <dgm:constr type="l" for="ch" forName="Parent" refType="w" fact="0"/>
              <dgm:constr type="t" for="ch" forName="Parent" refType="h" fact="0.2885"/>
              <dgm:constr type="w" for="ch" forName="Parent" refType="w" fact="0.6013"/>
              <dgm:constr type="h" for="ch" forName="Parent" refType="h" fact="0.7115"/>
              <dgm:constr type="l" for="ch" forName="Child1" refType="w" fact="0.5073"/>
              <dgm:constr type="t" for="ch" forName="Child1" refType="h" fact="0"/>
              <dgm:constr type="w" for="ch" forName="Child1" refType="w" fact="0.4927"/>
              <dgm:constr type="h" for="ch" forName="Child1" refType="h" fact="0.5831"/>
            </dgm:constrLst>
          </dgm:if>
          <dgm:if name="Name6"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l" for="ch" forName="Accent2" refType="w" fact="0.6413"/>
              <dgm:constr type="t" for="ch" forName="Accent2" refType="h" fact="0.3477"/>
              <dgm:constr type="w" for="ch" forName="Accent2" refType="w" fact="0.2269"/>
              <dgm:constr type="h" for="ch" forName="Accent2" refType="h" fact="0.2076"/>
              <dgm:constr type="l" for="ch" forName="Accent1" refType="w" fact="0"/>
              <dgm:constr type="t" for="ch" forName="Accent1" refType="h" fact="0"/>
              <dgm:constr type="w" for="ch" forName="Accent1" refType="w" fact="0"/>
              <dgm:constr type="h" for="ch" forName="Accent1" refType="h" fact="0"/>
              <dgm:constr type="l" for="ch" forName="Parent" refType="w" fact="0"/>
              <dgm:constr type="t" for="ch" forName="Parent" refType="h" fact="0.2239"/>
              <dgm:constr type="w" for="ch" forName="Parent" refType="w" fact="0.6013"/>
              <dgm:constr type="h" for="ch" forName="Parent" refType="h" fact="0.5523"/>
              <dgm:constr type="l" for="ch" forName="Child1" refType="w" fact="0.5073"/>
              <dgm:constr type="t" for="ch" forName="Child1" refType="h" fact="0"/>
              <dgm:constr type="w" for="ch" forName="Child1" refType="w" fact="0.4927"/>
              <dgm:constr type="h" for="ch" forName="Child1" refType="h" fact="0.4527"/>
              <dgm:constr type="l" for="ch" forName="Child2" refType="w" fact="0.5073"/>
              <dgm:constr type="t" for="ch" forName="Child2" refType="h" fact="0.5473"/>
              <dgm:constr type="w" for="ch" forName="Child2" refType="w" fact="0.4927"/>
              <dgm:constr type="h" for="ch" forName="Child2" refType="h" fact="0.4527"/>
            </dgm:constrLst>
          </dgm:if>
          <dgm:if name="Name7"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l" for="ch" forName="Accent3" refType="w" fact="0.4573"/>
              <dgm:constr type="t" for="ch" forName="Accent3" refType="h" fact="0.6145"/>
              <dgm:constr type="w" for="ch" forName="Accent3" refType="w" fact="0.2269"/>
              <dgm:constr type="h" for="ch" forName="Accent3" refType="h" fact="0.1623"/>
              <dgm:constr type="l" for="ch" forName="Accent2" refType="w" fact="0.6413"/>
              <dgm:constr type="t" for="ch" forName="Accent2" refType="h" fact="0.2719"/>
              <dgm:constr type="w" for="ch" forName="Accent2" refType="w" fact="0.2269"/>
              <dgm:constr type="h" for="ch" forName="Accent2" refType="h" fact="0.1623"/>
              <dgm:constr type="l" for="ch" forName="Accent1" refType="w" fact="0"/>
              <dgm:constr type="t" for="ch" forName="Accent1" refType="h" fact="0"/>
              <dgm:constr type="w" for="ch" forName="Accent1" refType="w" fact="0"/>
              <dgm:constr type="h" for="ch" forName="Accent1" refType="h" fact="0"/>
              <dgm:constr type="l" for="ch" forName="Child3" refType="w" fact="0.0554"/>
              <dgm:constr type="t" for="ch" forName="Child3" refType="h" fact="0.646"/>
              <dgm:constr type="w" for="ch" forName="Child3" refType="w" fact="0.4927"/>
              <dgm:constr type="h" for="ch" forName="Child3" refType="h" fact="0.354"/>
              <dgm:constr type="l" for="ch" forName="Parent" refType="w" fact="0"/>
              <dgm:constr type="t" for="ch" forName="Parent" refType="h" fact="0.1751"/>
              <dgm:constr type="w" for="ch" forName="Parent" refType="w" fact="0.6013"/>
              <dgm:constr type="h" for="ch" forName="Parent" refType="h" fact="0.4319"/>
              <dgm:constr type="l" for="ch" forName="Child1" refType="w" fact="0.5073"/>
              <dgm:constr type="t" for="ch" forName="Child1" refType="h" fact="0"/>
              <dgm:constr type="w" for="ch" forName="Child1" refType="w" fact="0.4927"/>
              <dgm:constr type="h" for="ch" forName="Child1" refType="h" fact="0.354"/>
              <dgm:constr type="l" for="ch" forName="Child2" refType="w" fact="0.5073"/>
              <dgm:constr type="t" for="ch" forName="Child2" refType="h" fact="0.428"/>
              <dgm:constr type="w" for="ch" forName="Child2" refType="w" fact="0.4927"/>
              <dgm:constr type="h" for="ch" forName="Child2" refType="h" fact="0.354"/>
            </dgm:constrLst>
          </dgm:if>
          <dgm:if name="Name8"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4" refType="w" fact="0.4573"/>
              <dgm:constr type="t" for="ch" forName="Accent4" refType="h" fact="0.6834"/>
              <dgm:constr type="w" for="ch" forName="Accent4" refType="w" fact="0.2269"/>
              <dgm:constr type="h" for="ch" forName="Accent4" refType="h" fact="0.1333"/>
              <dgm:constr type="l" for="ch" forName="Accent3" refType="w" fact="0.6413"/>
              <dgm:constr type="t" for="ch" forName="Accent3" refType="h" fact="0.4021"/>
              <dgm:constr type="w" for="ch" forName="Accent3" refType="w" fact="0.2269"/>
              <dgm:constr type="h" for="ch" forName="Accent3" refType="h" fact="0.1333"/>
              <dgm:constr type="l" for="ch" forName="Accent2" refType="w" fact="0.3765"/>
              <dgm:constr type="t" for="ch" forName="Accent2" refType="h" fact="0.1529"/>
              <dgm:constr type="w" for="ch" forName="Accent2" refType="w" fact="0.2269"/>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0554"/>
              <dgm:constr type="t" for="ch" forName="Child4" refType="h" fact="0.7093"/>
              <dgm:constr type="w" for="ch" forName="Child4" refType="w" fact="0.4927"/>
              <dgm:constr type="h" for="ch" forName="Child4" refType="h" fact="0.2907"/>
              <dgm:constr type="l" for="ch" forName="Parent" refType="w" fact="0"/>
              <dgm:constr type="t" for="ch" forName="Parent" refType="h" fact="0.3226"/>
              <dgm:constr type="w" for="ch" forName="Parent" refType="w" fact="0.6013"/>
              <dgm:constr type="h" for="ch" forName="Parent" refType="h" fact="0.3547"/>
              <dgm:constr type="l" for="ch" forName="Child2" refType="w" fact="0.5073"/>
              <dgm:constr type="t" for="ch" forName="Child2" refType="h" fact="0.1788"/>
              <dgm:constr type="w" for="ch" forName="Child2" refType="w" fact="0.4927"/>
              <dgm:constr type="h" for="ch" forName="Child2" refType="h" fact="0.2907"/>
              <dgm:constr type="l" for="ch" forName="Child3" refType="w" fact="0.5073"/>
              <dgm:constr type="t" for="ch" forName="Child3" refType="h" fact="0.5303"/>
              <dgm:constr type="w" for="ch" forName="Child3" refType="w" fact="0.4927"/>
              <dgm:constr type="h" for="ch" forName="Child3" refType="h" fact="0.2907"/>
              <dgm:constr type="l" for="ch" forName="Child1" refType="w" fact="0.0554"/>
              <dgm:constr type="t" for="ch" forName="Child1" refType="h" fact="0"/>
              <dgm:constr type="w" for="ch" forName="Child1" refType="w" fact="0.4927"/>
              <dgm:constr type="h" for="ch" forName="Child1" refType="h" fact="0.2907"/>
            </dgm:constrLst>
          </dgm:if>
          <dgm:if name="Name9"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1" refType="w" fact="0.3246"/>
              <dgm:constr type="t" for="ch" forName="Child1" refType="h" fact="0"/>
              <dgm:constr type="w" for="ch" forName="Child1" refType="w" fact="0.3523"/>
              <dgm:constr type="h" for="ch" forName="Child1" refType="h" fact="0.2907"/>
            </dgm:constrLst>
          </dgm:if>
          <dgm:else name="Name10">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l" for="ch" forName="Accent6" refType="w" fact="0.0934"/>
              <dgm:constr type="t" for="ch" forName="Accent6" refType="h" fact="0.4635"/>
              <dgm:constr type="w" for="ch" forName="Accent6" refType="w" fact="0.1622"/>
              <dgm:constr type="h" for="ch" forName="Accent6" refType="h" fact="0.1333"/>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6" refType="w" fact="0"/>
              <dgm:constr type="t" for="ch" forName="Child6" refType="h" fact="0.1784"/>
              <dgm:constr type="w" for="ch" forName="Child6" refType="w" fact="0.3523"/>
              <dgm:constr type="h" for="ch" forName="Child6" refType="h" fact="0.2907"/>
              <dgm:constr type="l" for="ch" forName="Child1" refType="w" fact="0.3246"/>
              <dgm:constr type="t" for="ch" forName="Child1" refType="h" fact="0"/>
              <dgm:constr type="w" for="ch" forName="Child1" refType="w" fact="0.3523"/>
              <dgm:constr type="h" for="ch" forName="Child1" refType="h" fact="0.2907"/>
            </dgm:constrLst>
          </dgm:else>
        </dgm:choose>
      </dgm:if>
      <dgm:else name="Name11">
        <dgm:choose name="Name12">
          <dgm:if name="Name13"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14"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r" for="ch" forName="Accent1" refType="w" fact="0.8315"/>
              <dgm:constr type="t" for="ch" forName="Accent1" refType="h" fact="0.2946"/>
              <dgm:constr type="w" for="ch" forName="Accent1" refType="w" fact="0.462"/>
              <dgm:constr type="h" for="ch" forName="Accent1" refType="h" fact="0.5472"/>
              <dgm:constr type="r" for="ch" forName="Parent" refType="w"/>
              <dgm:constr type="t" for="ch" forName="Parent" refType="h" fact="0.2885"/>
              <dgm:constr type="w" for="ch" forName="Parent" refType="w" fact="0.6013"/>
              <dgm:constr type="h" for="ch" forName="Parent" refType="h" fact="0.7115"/>
              <dgm:constr type="r" for="ch" forName="Child1" refType="w" fact="0.4927"/>
              <dgm:constr type="t" for="ch" forName="Child1" refType="h" fact="0"/>
              <dgm:constr type="w" for="ch" forName="Child1" refType="w" fact="0.4927"/>
              <dgm:constr type="h" for="ch" forName="Child1" refType="h" fact="0.5831"/>
            </dgm:constrLst>
          </dgm:if>
          <dgm:if name="Name15"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Accent2" refType="w" fact="0.3587"/>
              <dgm:constr type="t" for="ch" forName="Accent2" refType="h" fact="0.3477"/>
              <dgm:constr type="w" for="ch" forName="Accent2" refType="w" fact="0.2269"/>
              <dgm:constr type="h" for="ch" forName="Accent2" refType="h" fact="0.2076"/>
              <dgm:constr type="r" for="ch" forName="Accent1" refType="w" fact="0"/>
              <dgm:constr type="t" for="ch" forName="Accent1" refType="h" fact="0"/>
              <dgm:constr type="w" for="ch" forName="Accent1" refType="w" fact="0"/>
              <dgm:constr type="h" for="ch" forName="Accent1" refType="h" fact="0"/>
              <dgm:constr type="r" for="ch" forName="Parent" refType="w"/>
              <dgm:constr type="t" for="ch" forName="Parent" refType="h" fact="0.2239"/>
              <dgm:constr type="w" for="ch" forName="Parent" refType="w" fact="0.6013"/>
              <dgm:constr type="h" for="ch" forName="Parent" refType="h" fact="0.5523"/>
              <dgm:constr type="r" for="ch" forName="Child1" refType="w" fact="0.4927"/>
              <dgm:constr type="t" for="ch" forName="Child1" refType="h" fact="0"/>
              <dgm:constr type="w" for="ch" forName="Child1" refType="w" fact="0.4927"/>
              <dgm:constr type="h" for="ch" forName="Child1" refType="h" fact="0.4527"/>
              <dgm:constr type="r" for="ch" forName="Child2" refType="w" fact="0.5073"/>
              <dgm:constr type="t" for="ch" forName="Child2" refType="h" fact="0.5473"/>
              <dgm:constr type="w" for="ch" forName="Child2" refType="w" fact="0.4927"/>
              <dgm:constr type="h" for="ch" forName="Child2" refType="h" fact="0.4527"/>
            </dgm:constrLst>
          </dgm:if>
          <dgm:if name="Name16"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Accent3" refType="w" fact="0.5427"/>
              <dgm:constr type="t" for="ch" forName="Accent3" refType="h" fact="0.6145"/>
              <dgm:constr type="w" for="ch" forName="Accent3" refType="w" fact="0.2269"/>
              <dgm:constr type="h" for="ch" forName="Accent3" refType="h" fact="0.1623"/>
              <dgm:constr type="r" for="ch" forName="Accent2" refType="w" fact="0.3587"/>
              <dgm:constr type="t" for="ch" forName="Accent2" refType="h" fact="0.2719"/>
              <dgm:constr type="w" for="ch" forName="Accent2" refType="w" fact="0.2269"/>
              <dgm:constr type="h" for="ch" forName="Accent2" refType="h" fact="0.1623"/>
              <dgm:constr type="r" for="ch" forName="Accent1" refType="w" fact="0"/>
              <dgm:constr type="t" for="ch" forName="Accent1" refType="h" fact="0"/>
              <dgm:constr type="w" for="ch" forName="Accent1" refType="w" fact="0"/>
              <dgm:constr type="h" for="ch" forName="Accent1" refType="h" fact="0"/>
              <dgm:constr type="r" for="ch" forName="Child3" refType="w" fact="0.9446"/>
              <dgm:constr type="t" for="ch" forName="Child3" refType="h" fact="0.646"/>
              <dgm:constr type="w" for="ch" forName="Child3" refType="w" fact="0.4927"/>
              <dgm:constr type="h" for="ch" forName="Child3" refType="h" fact="0.354"/>
              <dgm:constr type="r" for="ch" forName="Parent" refType="w"/>
              <dgm:constr type="t" for="ch" forName="Parent" refType="h" fact="0.1751"/>
              <dgm:constr type="w" for="ch" forName="Parent" refType="w" fact="0.6013"/>
              <dgm:constr type="h" for="ch" forName="Parent" refType="h" fact="0.4319"/>
              <dgm:constr type="r" for="ch" forName="Child1" refType="w" fact="0.4927"/>
              <dgm:constr type="t" for="ch" forName="Child1" refType="h" fact="0"/>
              <dgm:constr type="w" for="ch" forName="Child1" refType="w" fact="0.4927"/>
              <dgm:constr type="h" for="ch" forName="Child1" refType="h" fact="0.354"/>
              <dgm:constr type="r" for="ch" forName="Child2" refType="w" fact="0.4927"/>
              <dgm:constr type="t" for="ch" forName="Child2" refType="h" fact="0.428"/>
              <dgm:constr type="w" for="ch" forName="Child2" refType="w" fact="0.4927"/>
              <dgm:constr type="h" for="ch" forName="Child2" refType="h" fact="0.354"/>
            </dgm:constrLst>
          </dgm:if>
          <dgm:if name="Name17"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Accent4" refType="w" fact="0.5427"/>
              <dgm:constr type="t" for="ch" forName="Accent4" refType="h" fact="0.6834"/>
              <dgm:constr type="w" for="ch" forName="Accent4" refType="w" fact="0.2269"/>
              <dgm:constr type="h" for="ch" forName="Accent4" refType="h" fact="0.1333"/>
              <dgm:constr type="r" for="ch" forName="Accent3" refType="w" fact="0.3587"/>
              <dgm:constr type="t" for="ch" forName="Accent3" refType="h" fact="0.4021"/>
              <dgm:constr type="w" for="ch" forName="Accent3" refType="w" fact="0.2269"/>
              <dgm:constr type="h" for="ch" forName="Accent3" refType="h" fact="0.1333"/>
              <dgm:constr type="r" for="ch" forName="Accent2" refType="w" fact="0.6235"/>
              <dgm:constr type="t" for="ch" forName="Accent2" refType="h" fact="0.1529"/>
              <dgm:constr type="w" for="ch" forName="Accent2" refType="w" fact="0.2269"/>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9446"/>
              <dgm:constr type="t" for="ch" forName="Child4" refType="h" fact="0.7093"/>
              <dgm:constr type="w" for="ch" forName="Child4" refType="w" fact="0.4927"/>
              <dgm:constr type="h" for="ch" forName="Child4" refType="h" fact="0.2907"/>
              <dgm:constr type="r" for="ch" forName="Parent" refType="w"/>
              <dgm:constr type="t" for="ch" forName="Parent" refType="h" fact="0.3226"/>
              <dgm:constr type="w" for="ch" forName="Parent" refType="w" fact="0.6013"/>
              <dgm:constr type="h" for="ch" forName="Parent" refType="h" fact="0.3547"/>
              <dgm:constr type="r" for="ch" forName="Child2" refType="w" fact="0.4927"/>
              <dgm:constr type="t" for="ch" forName="Child2" refType="h" fact="0.1788"/>
              <dgm:constr type="w" for="ch" forName="Child2" refType="w" fact="0.4927"/>
              <dgm:constr type="h" for="ch" forName="Child2" refType="h" fact="0.2907"/>
              <dgm:constr type="r" for="ch" forName="Child3" refType="w" fact="0.4927"/>
              <dgm:constr type="t" for="ch" forName="Child3" refType="h" fact="0.5303"/>
              <dgm:constr type="w" for="ch" forName="Child3" refType="w" fact="0.4927"/>
              <dgm:constr type="h" for="ch" forName="Child3" refType="h" fact="0.2907"/>
              <dgm:constr type="r" for="ch" forName="Child1" refType="w" fact="0.9446"/>
              <dgm:constr type="t" for="ch" forName="Child1" refType="h" fact="0"/>
              <dgm:constr type="w" for="ch" forName="Child1" refType="w" fact="0.4927"/>
              <dgm:constr type="h" for="ch" forName="Child1" refType="h" fact="0.2907"/>
            </dgm:constrLst>
          </dgm:if>
          <dgm:if name="Name18"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1" refType="w" fact="0.6754"/>
              <dgm:constr type="t" for="ch" forName="Child1" refType="h" fact="0"/>
              <dgm:constr type="w" for="ch" forName="Child1" refType="w" fact="0.3523"/>
              <dgm:constr type="h" for="ch" forName="Child1" refType="h" fact="0.2907"/>
            </dgm:constrLst>
          </dgm:if>
          <dgm:else name="Name19">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r" for="ch" forName="Accent6" refType="w" fact="0.9066"/>
              <dgm:constr type="t" for="ch" forName="Accent6" refType="h" fact="0.4635"/>
              <dgm:constr type="w" for="ch" forName="Accent6" refType="w" fact="0.1622"/>
              <dgm:constr type="h" for="ch" forName="Accent6" refType="h" fact="0.1333"/>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6" refType="w"/>
              <dgm:constr type="t" for="ch" forName="Child6" refType="h" fact="0.1784"/>
              <dgm:constr type="w" for="ch" forName="Child6" refType="w" fact="0.3523"/>
              <dgm:constr type="h" for="ch" forName="Child6" refType="h" fact="0.2907"/>
              <dgm:constr type="r" for="ch" forName="Child1" refType="w" fact="0.6754"/>
              <dgm:constr type="t" for="ch" forName="Child1" refType="h" fact="0"/>
              <dgm:constr type="w" for="ch" forName="Child1" refType="w" fact="0.3523"/>
              <dgm:constr type="h" for="ch" forName="Child1" refType="h" fact="0.2907"/>
            </dgm:constrLst>
          </dgm:else>
        </dgm:choose>
      </dgm:else>
    </dgm:choose>
    <dgm:forEach name="wrapper" axis="self" ptType="parTrans">
      <dgm:forEach name="accentRepeat" axis="self">
        <dgm:layoutNode name="Accent" styleLbl="bgShp">
          <dgm:alg type="sp"/>
          <dgm:shape xmlns:r="http://schemas.openxmlformats.org/officeDocument/2006/relationships" type="hexagon" r:blip="" zOrderOff="-2">
            <dgm:adjLst>
              <dgm:adj idx="1" val="0.289"/>
              <dgm:adj idx="2" val="1.1547"/>
            </dgm:adjLst>
          </dgm:shape>
          <dgm:presOf/>
        </dgm:layoutNode>
      </dgm:forEach>
    </dgm:forEach>
    <dgm:forEach name="Name20" axis="ch" ptType="node" cnt="1">
      <dgm:layoutNode name="Parent" styleLbl="node0">
        <dgm:varLst>
          <dgm:chMax val="6"/>
          <dgm:chPref val="6"/>
        </dgm:varLst>
        <dgm:alg type="tx"/>
        <dgm:shape xmlns:r="http://schemas.openxmlformats.org/officeDocument/2006/relationships" type="hexagon" r:blip="">
          <dgm:adjLst>
            <dgm:adj idx="1" val="0.2857"/>
            <dgm:adj idx="2" val="1.1547"/>
          </dgm:adjLst>
        </dgm:shape>
        <dgm:presOf axis="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1" axis="ch ch" ptType="node node" st="1 1" cnt="1 1">
      <dgm:layoutNode name="Accent1">
        <dgm:alg type="sp"/>
        <dgm:shape xmlns:r="http://schemas.openxmlformats.org/officeDocument/2006/relationships" r:blip="" zOrderOff="-2">
          <dgm:adjLst/>
        </dgm:shape>
        <dgm:presOf/>
        <dgm:constrLst/>
        <dgm:forEach name="Name22" ref="accentRepeat"/>
      </dgm:layoutNode>
      <dgm:layoutNode name="Child1"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3" axis="ch ch" ptType="node node" st="1 2" cnt="1 1">
      <dgm:layoutNode name="Accent2">
        <dgm:alg type="sp"/>
        <dgm:shape xmlns:r="http://schemas.openxmlformats.org/officeDocument/2006/relationships" r:blip="" zOrderOff="-2">
          <dgm:adjLst/>
        </dgm:shape>
        <dgm:presOf/>
        <dgm:constrLst/>
        <dgm:forEach name="Name24" ref="accentRepeat"/>
      </dgm:layoutNode>
      <dgm:layoutNode name="Child2"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5" axis="ch ch" ptType="node node" st="1 3" cnt="1 1">
      <dgm:layoutNode name="Accent3">
        <dgm:alg type="sp"/>
        <dgm:shape xmlns:r="http://schemas.openxmlformats.org/officeDocument/2006/relationships" r:blip="" zOrderOff="-2">
          <dgm:adjLst/>
        </dgm:shape>
        <dgm:presOf/>
        <dgm:constrLst/>
        <dgm:forEach name="Name26" ref="accentRepeat"/>
      </dgm:layoutNode>
      <dgm:layoutNode name="Child3"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7" axis="ch ch" ptType="node node" st="1 4" cnt="1 1">
      <dgm:layoutNode name="Accent4">
        <dgm:alg type="sp"/>
        <dgm:shape xmlns:r="http://schemas.openxmlformats.org/officeDocument/2006/relationships" r:blip="">
          <dgm:adjLst/>
        </dgm:shape>
        <dgm:presOf/>
        <dgm:constrLst/>
        <dgm:forEach name="Name28" ref="accentRepeat"/>
      </dgm:layoutNode>
      <dgm:layoutNode name="Child4"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9" axis="ch ch" ptType="node node" st="1 5" cnt="1 1">
      <dgm:layoutNode name="Accent5">
        <dgm:alg type="sp"/>
        <dgm:shape xmlns:r="http://schemas.openxmlformats.org/officeDocument/2006/relationships" r:blip="">
          <dgm:adjLst/>
        </dgm:shape>
        <dgm:presOf/>
        <dgm:constrLst/>
        <dgm:forEach name="Name30" ref="accentRepeat"/>
      </dgm:layoutNode>
      <dgm:layoutNode name="Child5"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1" axis="ch ch" ptType="node node" st="1 6" cnt="1 1">
      <dgm:layoutNode name="Accent6">
        <dgm:alg type="sp"/>
        <dgm:shape xmlns:r="http://schemas.openxmlformats.org/officeDocument/2006/relationships" r:blip="">
          <dgm:adjLst/>
        </dgm:shape>
        <dgm:presOf/>
        <dgm:constrLst/>
        <dgm:forEach name="Name32" ref="accentRepeat"/>
      </dgm:layoutNode>
      <dgm:layoutNode name="Child6"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8/layout/BendingPictureSemiTransparentText">
  <dgm:title val=""/>
  <dgm:desc val=""/>
  <dgm:catLst>
    <dgm:cat type="picture" pri="7000"/>
    <dgm:cat type="pictureconvert" pri="70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h" fact="1.19"/>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1667"/>
        </dgm:alg>
        <dgm:shape xmlns:r="http://schemas.openxmlformats.org/officeDocument/2006/relationships" r:blip="">
          <dgm:adjLst/>
        </dgm:shape>
        <dgm:constrLst>
          <dgm:constr type="l" for="ch" forName="rect1" refType="w" fact="0"/>
          <dgm:constr type="t" for="ch" forName="rect1" refType="h" fact="0"/>
          <dgm:constr type="w" for="ch" forName="rect1" refType="w"/>
          <dgm:constr type="h" for="ch" forName="rect1" refType="h"/>
          <dgm:constr type="l" for="ch" forName="rect2" refType="w" fact="0"/>
          <dgm:constr type="t" for="ch" forName="rect2" refType="h" fact="0.7"/>
          <dgm:constr type="w" for="ch" forName="rect2" refType="w"/>
          <dgm:constr type="h" for="ch" forName="rect2" refType="h" fact="0.24"/>
        </dgm:constrLst>
        <dgm:layoutNode name="rect1" styleLbl="bgShp">
          <dgm:alg type="sp"/>
          <dgm:shape xmlns:r="http://schemas.openxmlformats.org/officeDocument/2006/relationships" type="rect" r:blip="" blipPhldr="1">
            <dgm:adjLst/>
          </dgm:shape>
          <dgm:presOf/>
        </dgm:layoutNode>
        <dgm:layoutNode name="rect2" styleLbl="trBgShp">
          <dgm:varLst>
            <dgm:bulletEnabled val="1"/>
          </dgm:varLst>
          <dgm:alg type="tx">
            <dgm:param type="txAnchorVertCh" val="mid"/>
          </dgm:alg>
          <dgm:shape xmlns:r="http://schemas.openxmlformats.org/officeDocument/2006/relationships" type="rect" r:blip="">
            <dgm:adjLst/>
          </dgm:shape>
          <dgm:presOf axis="desOrSelf"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D6E2F5F-2132-4A39-B19F-3DEB9B5F9CB2}" type="datetimeFigureOut">
              <a:rPr lang="en-AU" smtClean="0"/>
              <a:t>13/11/2022</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4EFCCC0-39CE-40D8-8153-A8547A0EDA4F}" type="slidenum">
              <a:rPr lang="en-AU" smtClean="0"/>
              <a:t>‹#›</a:t>
            </a:fld>
            <a:endParaRPr lang="en-AU"/>
          </a:p>
        </p:txBody>
      </p:sp>
    </p:spTree>
    <p:extLst>
      <p:ext uri="{BB962C8B-B14F-4D97-AF65-F5344CB8AC3E}">
        <p14:creationId xmlns:p14="http://schemas.microsoft.com/office/powerpoint/2010/main" val="42181218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44EFCCC0-39CE-40D8-8153-A8547A0EDA4F}" type="slidenum">
              <a:rPr lang="en-AU" smtClean="0"/>
              <a:t>1</a:t>
            </a:fld>
            <a:endParaRPr lang="en-AU"/>
          </a:p>
        </p:txBody>
      </p:sp>
    </p:spTree>
    <p:extLst>
      <p:ext uri="{BB962C8B-B14F-4D97-AF65-F5344CB8AC3E}">
        <p14:creationId xmlns:p14="http://schemas.microsoft.com/office/powerpoint/2010/main" val="26346516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44EFCCC0-39CE-40D8-8153-A8547A0EDA4F}" type="slidenum">
              <a:rPr lang="en-AU" smtClean="0"/>
              <a:t>8</a:t>
            </a:fld>
            <a:endParaRPr lang="en-AU"/>
          </a:p>
        </p:txBody>
      </p:sp>
    </p:spTree>
    <p:extLst>
      <p:ext uri="{BB962C8B-B14F-4D97-AF65-F5344CB8AC3E}">
        <p14:creationId xmlns:p14="http://schemas.microsoft.com/office/powerpoint/2010/main" val="20791332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8" name="Group 7"/>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184DA70-C731-4C70-880D-CCD4705E623C}" type="datetime1">
              <a:rPr lang="en-US" smtClean="0"/>
              <a:t>11/13/2022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9736869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2D6E202-B606-4609-B914-27C9371A1F6D}" type="datetime1">
              <a:rPr lang="en-US" smtClean="0"/>
              <a:t>11/13/2022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2682197"/>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2D6E202-B606-4609-B914-27C9371A1F6D}" type="datetime1">
              <a:rPr lang="en-US" smtClean="0"/>
              <a:t>11/13/2022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611947129"/>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2D6E202-B606-4609-B914-27C9371A1F6D}" type="datetime1">
              <a:rPr lang="en-US" smtClean="0"/>
              <a:t>11/13/2022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466930307"/>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2D6E202-B606-4609-B914-27C9371A1F6D}" type="datetime1">
              <a:rPr lang="en-US" smtClean="0"/>
              <a:t>11/13/2022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665655500"/>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2D6E202-B606-4609-B914-27C9371A1F6D}" type="datetime1">
              <a:rPr lang="en-US" smtClean="0"/>
              <a:t>11/13/2022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09348612"/>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2D6E202-B606-4609-B914-27C9371A1F6D}" type="datetime1">
              <a:rPr lang="en-US" smtClean="0"/>
              <a:t>11/13/2022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304546307"/>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2D6E202-B606-4609-B914-27C9371A1F6D}" type="datetime1">
              <a:rPr lang="en-US" smtClean="0"/>
              <a:t>11/13/2022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72849809"/>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BE1D723-8F53-4F53-90B0-1982A396982E}" type="datetime1">
              <a:rPr lang="en-US" smtClean="0"/>
              <a:t>11/13/2022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8116362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7669AF7-7BEB-44E4-9852-375E34362B5B}" type="datetime1">
              <a:rPr lang="en-US" smtClean="0"/>
              <a:t>11/13/2022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8906669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AAAC38D-0552-4C82-B593-E6124DFADBE2}" type="datetime1">
              <a:rPr lang="en-US" smtClean="0"/>
              <a:t>11/13/2022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270446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9DF0F1C-5577-4ACB-BB62-DF8F3C494C7E}" type="datetime1">
              <a:rPr lang="en-US" smtClean="0"/>
              <a:t>11/13/2022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980431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775B394-D9F9-4F0C-B15D-605F45CB9E9F}" type="datetime1">
              <a:rPr lang="en-US" smtClean="0"/>
              <a:t>11/13/2022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460750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9667345-2558-425A-8533-9BFDBCE15005}" type="datetime1">
              <a:rPr lang="en-US" smtClean="0"/>
              <a:t>11/13/2022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035864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2BEA474-078D-4E9B-9B14-09A87B19DC46}" type="datetime1">
              <a:rPr lang="en-US" smtClean="0"/>
              <a:t>11/13/2022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7027631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907D986-8816-4272-A432-0437A28A9828}" type="datetime1">
              <a:rPr lang="en-US" smtClean="0"/>
              <a:t>11/13/2022</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164791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grpSp>
        <p:nvGrpSpPr>
          <p:cNvPr id="8" name="Group 7"/>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62D6E202-B606-4609-B914-27C9371A1F6D}" type="datetime1">
              <a:rPr lang="en-US" smtClean="0"/>
              <a:t>11/13/2022</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1069358695"/>
      </p:ext>
    </p:extLst>
  </p:cSld>
  <p:clrMap bg1="dk1" tx1="lt1" bg2="dk2" tx2="lt2" accent1="accent1" accent2="accent2" accent3="accent3" accent4="accent4" accent5="accent5" accent6="accent6" hlink="hlink" folHlink="folHlink"/>
  <p:sldLayoutIdLst>
    <p:sldLayoutId id="2147483790" r:id="rId1"/>
    <p:sldLayoutId id="2147483791" r:id="rId2"/>
    <p:sldLayoutId id="2147483792" r:id="rId3"/>
    <p:sldLayoutId id="2147483793" r:id="rId4"/>
    <p:sldLayoutId id="2147483794" r:id="rId5"/>
    <p:sldLayoutId id="2147483795" r:id="rId6"/>
    <p:sldLayoutId id="2147483796" r:id="rId7"/>
    <p:sldLayoutId id="2147483797" r:id="rId8"/>
    <p:sldLayoutId id="2147483798" r:id="rId9"/>
    <p:sldLayoutId id="2147483799" r:id="rId10"/>
    <p:sldLayoutId id="2147483800" r:id="rId11"/>
    <p:sldLayoutId id="2147483801" r:id="rId12"/>
    <p:sldLayoutId id="2147483802" r:id="rId13"/>
    <p:sldLayoutId id="2147483803" r:id="rId14"/>
    <p:sldLayoutId id="2147483804" r:id="rId15"/>
    <p:sldLayoutId id="2147483805" r:id="rId16"/>
  </p:sldLayoutIdLst>
  <p:hf sldNum="0" hdr="0" ftr="0" dt="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1.png"/><Relationship Id="rId7" Type="http://schemas.openxmlformats.org/officeDocument/2006/relationships/image" Target="../media/image4.png"/><Relationship Id="rId12" Type="http://schemas.openxmlformats.org/officeDocument/2006/relationships/image" Target="../media/image9.sv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microsoft.com/office/2007/relationships/hdphoto" Target="../media/hdphoto1.wdp"/><Relationship Id="rId11" Type="http://schemas.openxmlformats.org/officeDocument/2006/relationships/image" Target="../media/image8.png"/><Relationship Id="rId5" Type="http://schemas.openxmlformats.org/officeDocument/2006/relationships/image" Target="../media/image3.png"/><Relationship Id="rId10" Type="http://schemas.openxmlformats.org/officeDocument/2006/relationships/image" Target="../media/image7.svg"/><Relationship Id="rId4" Type="http://schemas.openxmlformats.org/officeDocument/2006/relationships/image" Target="../media/image2.svg"/><Relationship Id="rId9" Type="http://schemas.openxmlformats.org/officeDocument/2006/relationships/image" Target="../media/image6.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wmv"/><Relationship Id="rId1" Type="http://schemas.microsoft.com/office/2007/relationships/media" Target="../media/media1.wmv"/><Relationship Id="rId4" Type="http://schemas.openxmlformats.org/officeDocument/2006/relationships/image" Target="../media/image10.png"/></Relationships>
</file>

<file path=ppt/slides/_rels/slide3.xml.rels><?xml version="1.0" encoding="UTF-8" standalone="yes"?>
<Relationships xmlns="http://schemas.openxmlformats.org/package/2006/relationships"><Relationship Id="rId8" Type="http://schemas.openxmlformats.org/officeDocument/2006/relationships/image" Target="../media/image15.emf"/><Relationship Id="rId3" Type="http://schemas.microsoft.com/office/2007/relationships/hdphoto" Target="../media/hdphoto2.wdp"/><Relationship Id="rId7" Type="http://schemas.openxmlformats.org/officeDocument/2006/relationships/oleObject" Target="../embeddings/oleObject1.bin"/><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svg"/><Relationship Id="rId10" Type="http://schemas.openxmlformats.org/officeDocument/2006/relationships/image" Target="../media/image17.png"/><Relationship Id="rId4" Type="http://schemas.openxmlformats.org/officeDocument/2006/relationships/image" Target="../media/image12.png"/><Relationship Id="rId9" Type="http://schemas.openxmlformats.org/officeDocument/2006/relationships/image" Target="../media/image16.png"/></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 Id="rId5" Type="http://schemas.openxmlformats.org/officeDocument/2006/relationships/image" Target="../media/image24.png"/><Relationship Id="rId4" Type="http://schemas.openxmlformats.org/officeDocument/2006/relationships/hyperlink" Target="https://www.bmtqs.com.au/bmt-insider/population-records-broken-all-over-australia/"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29.wmf"/><Relationship Id="rId3" Type="http://schemas.openxmlformats.org/officeDocument/2006/relationships/slideLayout" Target="../slideLayouts/slideLayout2.xml"/><Relationship Id="rId7" Type="http://schemas.openxmlformats.org/officeDocument/2006/relationships/image" Target="../media/image28.wmf"/><Relationship Id="rId2" Type="http://schemas.openxmlformats.org/officeDocument/2006/relationships/video" Target="../media/media2.wmv"/><Relationship Id="rId1" Type="http://schemas.microsoft.com/office/2007/relationships/media" Target="../media/media2.wmv"/><Relationship Id="rId6" Type="http://schemas.openxmlformats.org/officeDocument/2006/relationships/hyperlink" Target="https://pixabay.com/illustrations/thumbs-up-smiley-face-emoji-happy-4007573/" TargetMode="External"/><Relationship Id="rId5" Type="http://schemas.openxmlformats.org/officeDocument/2006/relationships/image" Target="../media/image27.png"/><Relationship Id="rId4"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Graphic 4" descr="Supply And Demand outline">
            <a:extLst>
              <a:ext uri="{FF2B5EF4-FFF2-40B4-BE49-F238E27FC236}">
                <a16:creationId xmlns:a16="http://schemas.microsoft.com/office/drawing/2014/main" id="{6D8C4881-0F26-40B0-8E95-843B6E1317B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736203" y="-160175"/>
            <a:ext cx="6794241" cy="6794241"/>
          </a:xfrm>
          <a:prstGeom prst="rect">
            <a:avLst/>
          </a:prstGeom>
        </p:spPr>
      </p:pic>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6630388" y="298856"/>
            <a:ext cx="5255189" cy="1889449"/>
          </a:xfrm>
        </p:spPr>
        <p:txBody>
          <a:bodyPr anchor="b">
            <a:normAutofit fontScale="90000"/>
          </a:bodyPr>
          <a:lstStyle/>
          <a:p>
            <a:r>
              <a:rPr lang="en-US" sz="4000" dirty="0">
                <a:solidFill>
                  <a:schemeClr val="tx1"/>
                </a:solidFill>
              </a:rPr>
              <a:t>Iron Ore Price</a:t>
            </a:r>
            <a:br>
              <a:rPr lang="en-US" sz="4000" dirty="0">
                <a:solidFill>
                  <a:schemeClr val="tx1"/>
                </a:solidFill>
              </a:rPr>
            </a:br>
            <a:r>
              <a:rPr lang="en-US" sz="4000" dirty="0">
                <a:solidFill>
                  <a:schemeClr val="tx1"/>
                </a:solidFill>
              </a:rPr>
              <a:t> vs. </a:t>
            </a:r>
            <a:br>
              <a:rPr lang="en-US" sz="4000" dirty="0">
                <a:solidFill>
                  <a:schemeClr val="tx1"/>
                </a:solidFill>
              </a:rPr>
            </a:br>
            <a:r>
              <a:rPr lang="en-US" sz="4000" dirty="0">
                <a:solidFill>
                  <a:schemeClr val="tx1"/>
                </a:solidFill>
              </a:rPr>
              <a:t>Perth Housing Market </a:t>
            </a:r>
          </a:p>
        </p:txBody>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8763912" y="2188305"/>
            <a:ext cx="3205640" cy="883997"/>
          </a:xfrm>
        </p:spPr>
        <p:txBody>
          <a:bodyPr anchor="t">
            <a:normAutofit/>
          </a:bodyPr>
          <a:lstStyle/>
          <a:p>
            <a:pPr>
              <a:lnSpc>
                <a:spcPct val="100000"/>
              </a:lnSpc>
            </a:pPr>
            <a:r>
              <a:rPr lang="en-US" sz="1600" dirty="0"/>
              <a:t>2008-2021</a:t>
            </a:r>
          </a:p>
        </p:txBody>
      </p:sp>
      <p:pic>
        <p:nvPicPr>
          <p:cNvPr id="10" name="Picture 9" descr="Text, letter&#10;&#10;Description automatically generated">
            <a:extLst>
              <a:ext uri="{FF2B5EF4-FFF2-40B4-BE49-F238E27FC236}">
                <a16:creationId xmlns:a16="http://schemas.microsoft.com/office/drawing/2014/main" id="{A0876F1D-CAAE-979C-B663-59DE45EE445D}"/>
              </a:ext>
            </a:extLst>
          </p:cNvPr>
          <p:cNvPicPr>
            <a:picLocks noChangeAspect="1"/>
          </p:cNvPicPr>
          <p:nvPr/>
        </p:nvPicPr>
        <p:blipFill>
          <a:blip r:embed="rId5">
            <a:duotone>
              <a:prstClr val="black"/>
              <a:schemeClr val="tx2">
                <a:tint val="45000"/>
                <a:satMod val="400000"/>
              </a:schemeClr>
            </a:duotone>
            <a:extLst>
              <a:ext uri="{BEBA8EAE-BF5A-486C-A8C5-ECC9F3942E4B}">
                <a14:imgProps xmlns:a14="http://schemas.microsoft.com/office/drawing/2010/main">
                  <a14:imgLayer r:embed="rId6">
                    <a14:imgEffect>
                      <a14:saturation sat="0"/>
                    </a14:imgEffect>
                  </a14:imgLayer>
                </a14:imgProps>
              </a:ext>
            </a:extLst>
          </a:blip>
          <a:stretch>
            <a:fillRect/>
          </a:stretch>
        </p:blipFill>
        <p:spPr>
          <a:xfrm>
            <a:off x="11137675" y="5327557"/>
            <a:ext cx="877044" cy="940213"/>
          </a:xfrm>
          <a:prstGeom prst="rect">
            <a:avLst/>
          </a:prstGeom>
        </p:spPr>
      </p:pic>
      <p:sp>
        <p:nvSpPr>
          <p:cNvPr id="9" name="TextBox 8">
            <a:extLst>
              <a:ext uri="{FF2B5EF4-FFF2-40B4-BE49-F238E27FC236}">
                <a16:creationId xmlns:a16="http://schemas.microsoft.com/office/drawing/2014/main" id="{CECE36DE-5D71-4128-8130-36DAC59AF6EB}"/>
              </a:ext>
            </a:extLst>
          </p:cNvPr>
          <p:cNvSpPr txBox="1"/>
          <p:nvPr/>
        </p:nvSpPr>
        <p:spPr>
          <a:xfrm>
            <a:off x="177281" y="5796481"/>
            <a:ext cx="3872204" cy="923330"/>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Khansa Rubab Malik</a:t>
            </a:r>
          </a:p>
          <a:p>
            <a:r>
              <a:rPr lang="en-US" dirty="0">
                <a:latin typeface="Arial" panose="020B0604020202020204" pitchFamily="34" charset="0"/>
                <a:cs typeface="Arial" panose="020B0604020202020204" pitchFamily="34" charset="0"/>
              </a:rPr>
              <a:t>Johan Snyman</a:t>
            </a:r>
          </a:p>
          <a:p>
            <a:r>
              <a:rPr lang="en-US" dirty="0">
                <a:latin typeface="Arial" panose="020B0604020202020204" pitchFamily="34" charset="0"/>
                <a:cs typeface="Arial" panose="020B0604020202020204" pitchFamily="34" charset="0"/>
              </a:rPr>
              <a:t>Joseph Koroma</a:t>
            </a:r>
            <a:endParaRPr lang="en-AU" dirty="0">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EB264E-5671-4D69-9688-ACF4CB373501}"/>
              </a:ext>
            </a:extLst>
          </p:cNvPr>
          <p:cNvSpPr txBox="1"/>
          <p:nvPr/>
        </p:nvSpPr>
        <p:spPr>
          <a:xfrm>
            <a:off x="9425932" y="6360278"/>
            <a:ext cx="3002443"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Group_3_Project 1_EDA</a:t>
            </a:r>
            <a:endParaRPr lang="en-AU" dirty="0">
              <a:latin typeface="Arial" panose="020B0604020202020204" pitchFamily="34" charset="0"/>
              <a:cs typeface="Arial" panose="020B0604020202020204" pitchFamily="34" charset="0"/>
            </a:endParaRPr>
          </a:p>
        </p:txBody>
      </p:sp>
      <p:pic>
        <p:nvPicPr>
          <p:cNvPr id="7" name="Graphic 6" descr="Mortgage outline">
            <a:extLst>
              <a:ext uri="{FF2B5EF4-FFF2-40B4-BE49-F238E27FC236}">
                <a16:creationId xmlns:a16="http://schemas.microsoft.com/office/drawing/2014/main" id="{1CAD1A33-6315-4CFD-88CE-C3B6D212DD3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630388" y="4100804"/>
            <a:ext cx="914400" cy="914400"/>
          </a:xfrm>
          <a:prstGeom prst="rect">
            <a:avLst/>
          </a:prstGeom>
        </p:spPr>
      </p:pic>
      <p:pic>
        <p:nvPicPr>
          <p:cNvPr id="12" name="Graphic 11" descr="Dollar outline">
            <a:extLst>
              <a:ext uri="{FF2B5EF4-FFF2-40B4-BE49-F238E27FC236}">
                <a16:creationId xmlns:a16="http://schemas.microsoft.com/office/drawing/2014/main" id="{205918C0-82CC-4897-9F28-EE88424949A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681443" y="2915694"/>
            <a:ext cx="642501" cy="642501"/>
          </a:xfrm>
          <a:prstGeom prst="rect">
            <a:avLst/>
          </a:prstGeom>
        </p:spPr>
      </p:pic>
      <p:grpSp>
        <p:nvGrpSpPr>
          <p:cNvPr id="15" name="Group 14">
            <a:extLst>
              <a:ext uri="{FF2B5EF4-FFF2-40B4-BE49-F238E27FC236}">
                <a16:creationId xmlns:a16="http://schemas.microsoft.com/office/drawing/2014/main" id="{AA310ED8-3151-4A55-A569-A8E09B159195}"/>
              </a:ext>
            </a:extLst>
          </p:cNvPr>
          <p:cNvGrpSpPr/>
          <p:nvPr/>
        </p:nvGrpSpPr>
        <p:grpSpPr>
          <a:xfrm>
            <a:off x="2847900" y="4460031"/>
            <a:ext cx="520662" cy="625151"/>
            <a:chOff x="6402862" y="2749953"/>
            <a:chExt cx="1357253" cy="1046051"/>
          </a:xfrm>
        </p:grpSpPr>
        <p:pic>
          <p:nvPicPr>
            <p:cNvPr id="14" name="Graphic 13" descr="Stacked Rocks outline">
              <a:extLst>
                <a:ext uri="{FF2B5EF4-FFF2-40B4-BE49-F238E27FC236}">
                  <a16:creationId xmlns:a16="http://schemas.microsoft.com/office/drawing/2014/main" id="{6C4A9C5F-0F3A-4FAA-A412-36316805F57C}"/>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rot="10800000">
              <a:off x="6402862" y="2757196"/>
              <a:ext cx="914400" cy="914400"/>
            </a:xfrm>
            <a:prstGeom prst="rect">
              <a:avLst/>
            </a:prstGeom>
          </p:spPr>
        </p:pic>
        <p:pic>
          <p:nvPicPr>
            <p:cNvPr id="19" name="Graphic 18" descr="Stacked Rocks outline">
              <a:extLst>
                <a:ext uri="{FF2B5EF4-FFF2-40B4-BE49-F238E27FC236}">
                  <a16:creationId xmlns:a16="http://schemas.microsoft.com/office/drawing/2014/main" id="{8CB81EA5-9202-4A94-BAF8-F1383D653BA4}"/>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786668" y="2881604"/>
              <a:ext cx="914400" cy="914400"/>
            </a:xfrm>
            <a:prstGeom prst="rect">
              <a:avLst/>
            </a:prstGeom>
          </p:spPr>
        </p:pic>
        <p:pic>
          <p:nvPicPr>
            <p:cNvPr id="20" name="Graphic 19" descr="Stacked Rocks outline">
              <a:extLst>
                <a:ext uri="{FF2B5EF4-FFF2-40B4-BE49-F238E27FC236}">
                  <a16:creationId xmlns:a16="http://schemas.microsoft.com/office/drawing/2014/main" id="{5C8AAF34-B536-4149-969F-FAA749597904}"/>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rot="14282758">
              <a:off x="6860062" y="2764300"/>
              <a:ext cx="914400" cy="885706"/>
            </a:xfrm>
            <a:prstGeom prst="rect">
              <a:avLst/>
            </a:prstGeom>
          </p:spPr>
        </p:pic>
      </p:grpSp>
      <p:sp>
        <p:nvSpPr>
          <p:cNvPr id="23" name="Rectangle: Rounded Corners 22">
            <a:extLst>
              <a:ext uri="{FF2B5EF4-FFF2-40B4-BE49-F238E27FC236}">
                <a16:creationId xmlns:a16="http://schemas.microsoft.com/office/drawing/2014/main" id="{80A149D2-7CAD-45EA-A8E5-D0A797C1CEAE}"/>
              </a:ext>
            </a:extLst>
          </p:cNvPr>
          <p:cNvSpPr/>
          <p:nvPr/>
        </p:nvSpPr>
        <p:spPr>
          <a:xfrm>
            <a:off x="0" y="0"/>
            <a:ext cx="1099335" cy="359595"/>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Khansa</a:t>
            </a:r>
            <a:endParaRPr lang="en-AU" dirty="0"/>
          </a:p>
        </p:txBody>
      </p:sp>
    </p:spTree>
    <p:extLst>
      <p:ext uri="{BB962C8B-B14F-4D97-AF65-F5344CB8AC3E}">
        <p14:creationId xmlns:p14="http://schemas.microsoft.com/office/powerpoint/2010/main" val="193143965"/>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alpha val="89000"/>
          </a:schemeClr>
        </a:solidFill>
        <a:effectLst/>
      </p:bgPr>
    </p:bg>
    <p:spTree>
      <p:nvGrpSpPr>
        <p:cNvPr id="1" name=""/>
        <p:cNvGrpSpPr/>
        <p:nvPr/>
      </p:nvGrpSpPr>
      <p:grpSpPr>
        <a:xfrm>
          <a:off x="0" y="0"/>
          <a:ext cx="0" cy="0"/>
          <a:chOff x="0" y="0"/>
          <a:chExt cx="0" cy="0"/>
        </a:xfrm>
      </p:grpSpPr>
      <p:pic>
        <p:nvPicPr>
          <p:cNvPr id="19" name="Blank Sign.wmv">
            <a:hlinkClick r:id="" action="ppaction://media"/>
            <a:extLst>
              <a:ext uri="{FF2B5EF4-FFF2-40B4-BE49-F238E27FC236}">
                <a16:creationId xmlns:a16="http://schemas.microsoft.com/office/drawing/2014/main" id="{4619FA42-E44D-4F65-989F-48F4F02F4F6D}"/>
              </a:ext>
            </a:extLst>
          </p:cNvPr>
          <p:cNvPicPr preferRelativeResize="0">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84253" y="102742"/>
            <a:ext cx="9520720" cy="7140539"/>
          </a:xfrm>
          <a:prstGeom prst="rect">
            <a:avLst/>
          </a:prstGeom>
        </p:spPr>
      </p:pic>
      <p:sp>
        <p:nvSpPr>
          <p:cNvPr id="20" name="Title 1">
            <a:extLst>
              <a:ext uri="{FF2B5EF4-FFF2-40B4-BE49-F238E27FC236}">
                <a16:creationId xmlns:a16="http://schemas.microsoft.com/office/drawing/2014/main" id="{8BB9325E-5ECF-4DA5-8F63-A63C7BC96489}"/>
              </a:ext>
            </a:extLst>
          </p:cNvPr>
          <p:cNvSpPr txBox="1">
            <a:spLocks/>
          </p:cNvSpPr>
          <p:nvPr/>
        </p:nvSpPr>
        <p:spPr>
          <a:xfrm>
            <a:off x="4074131" y="5784350"/>
            <a:ext cx="8117869" cy="1207213"/>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200" b="1" dirty="0">
                <a:solidFill>
                  <a:schemeClr val="bg1"/>
                </a:solidFill>
                <a:latin typeface="Arial" panose="020B0604020202020204" pitchFamily="34" charset="0"/>
                <a:cs typeface="Arial" panose="020B0604020202020204" pitchFamily="34" charset="0"/>
              </a:rPr>
              <a:t>Which questions do we want to answer?</a:t>
            </a:r>
            <a:endParaRPr lang="en-AU" sz="3200" b="1" dirty="0">
              <a:solidFill>
                <a:schemeClr val="bg1"/>
              </a:solidFill>
              <a:latin typeface="Arial" panose="020B0604020202020204" pitchFamily="34" charset="0"/>
              <a:cs typeface="Arial" panose="020B0604020202020204" pitchFamily="34" charset="0"/>
            </a:endParaRPr>
          </a:p>
        </p:txBody>
      </p:sp>
      <p:sp>
        <p:nvSpPr>
          <p:cNvPr id="21" name="TextBox 20">
            <a:extLst>
              <a:ext uri="{FF2B5EF4-FFF2-40B4-BE49-F238E27FC236}">
                <a16:creationId xmlns:a16="http://schemas.microsoft.com/office/drawing/2014/main" id="{5D58613A-52CA-409D-9E85-E074D6650F8F}"/>
              </a:ext>
            </a:extLst>
          </p:cNvPr>
          <p:cNvSpPr txBox="1"/>
          <p:nvPr/>
        </p:nvSpPr>
        <p:spPr>
          <a:xfrm>
            <a:off x="1979915" y="351607"/>
            <a:ext cx="5479123" cy="3970318"/>
          </a:xfrm>
          <a:prstGeom prst="rect">
            <a:avLst/>
          </a:prstGeom>
          <a:noFill/>
        </p:spPr>
        <p:txBody>
          <a:bodyPr wrap="square">
            <a:spAutoFit/>
          </a:bodyPr>
          <a:lstStyle/>
          <a:p>
            <a:pPr marL="571500" indent="-571500">
              <a:buFont typeface="Arial" panose="020B0604020202020204" pitchFamily="34" charset="0"/>
              <a:buChar char="•"/>
            </a:pPr>
            <a:r>
              <a:rPr lang="en-US" sz="1800" dirty="0">
                <a:latin typeface="Arial" panose="020B0604020202020204" pitchFamily="34" charset="0"/>
                <a:cs typeface="Arial" panose="020B0604020202020204" pitchFamily="34" charset="0"/>
              </a:rPr>
              <a:t>Is there a correlation between the iron ore price cycle and Perth’s residential property prices?</a:t>
            </a:r>
          </a:p>
          <a:p>
            <a:pPr marL="571500" indent="-571500">
              <a:buFont typeface="Arial" panose="020B0604020202020204" pitchFamily="34" charset="0"/>
              <a:buChar char="•"/>
            </a:pPr>
            <a:endParaRPr lang="en-US" sz="1800" dirty="0">
              <a:latin typeface="Arial" panose="020B0604020202020204" pitchFamily="34" charset="0"/>
              <a:cs typeface="Arial" panose="020B0604020202020204" pitchFamily="34" charset="0"/>
            </a:endParaRPr>
          </a:p>
          <a:p>
            <a:pPr marL="571500" indent="-571500">
              <a:buFont typeface="Arial" panose="020B0604020202020204" pitchFamily="34" charset="0"/>
              <a:buChar char="•"/>
            </a:pPr>
            <a:r>
              <a:rPr lang="en-US" sz="1800" dirty="0">
                <a:latin typeface="Arial" panose="020B0604020202020204" pitchFamily="34" charset="0"/>
                <a:cs typeface="Arial" panose="020B0604020202020204" pitchFamily="34" charset="0"/>
              </a:rPr>
              <a:t>How do the iron price rise and fall impact the Perth residential property price weighted average index?</a:t>
            </a:r>
          </a:p>
          <a:p>
            <a:pPr marL="571500" indent="-571500">
              <a:buFont typeface="Arial" panose="020B0604020202020204" pitchFamily="34" charset="0"/>
              <a:buChar char="•"/>
            </a:pPr>
            <a:endParaRPr lang="en-US" sz="1800" dirty="0">
              <a:latin typeface="Arial" panose="020B0604020202020204" pitchFamily="34" charset="0"/>
              <a:cs typeface="Arial" panose="020B0604020202020204" pitchFamily="34" charset="0"/>
            </a:endParaRPr>
          </a:p>
          <a:p>
            <a:pPr marL="571500" indent="-571500">
              <a:buFont typeface="Arial" panose="020B0604020202020204" pitchFamily="34" charset="0"/>
              <a:buChar char="•"/>
            </a:pPr>
            <a:r>
              <a:rPr lang="en-US" sz="1800" dirty="0">
                <a:latin typeface="Arial" panose="020B0604020202020204" pitchFamily="34" charset="0"/>
                <a:cs typeface="Arial" panose="020B0604020202020204" pitchFamily="34" charset="0"/>
              </a:rPr>
              <a:t>How does the quarterly price vary over the research time period?</a:t>
            </a:r>
          </a:p>
          <a:p>
            <a:pPr marL="571500" indent="-571500">
              <a:buFont typeface="Arial" panose="020B0604020202020204" pitchFamily="34" charset="0"/>
              <a:buChar char="•"/>
            </a:pPr>
            <a:endParaRPr lang="en-US" sz="1800" dirty="0">
              <a:latin typeface="Arial" panose="020B0604020202020204" pitchFamily="34" charset="0"/>
              <a:cs typeface="Arial" panose="020B0604020202020204" pitchFamily="34" charset="0"/>
            </a:endParaRPr>
          </a:p>
          <a:p>
            <a:pPr marL="571500" indent="-571500">
              <a:buFont typeface="Arial" panose="020B0604020202020204" pitchFamily="34" charset="0"/>
              <a:buChar char="•"/>
            </a:pPr>
            <a:r>
              <a:rPr lang="en-US" sz="1800" dirty="0">
                <a:latin typeface="Arial" panose="020B0604020202020204" pitchFamily="34" charset="0"/>
                <a:cs typeface="Arial" panose="020B0604020202020204" pitchFamily="34" charset="0"/>
              </a:rPr>
              <a:t>How does the relation ship between iron ore price rise and fall affect the future of the Perth property market </a:t>
            </a:r>
          </a:p>
        </p:txBody>
      </p:sp>
      <p:sp>
        <p:nvSpPr>
          <p:cNvPr id="26" name="Rectangle: Rounded Corners 25">
            <a:extLst>
              <a:ext uri="{FF2B5EF4-FFF2-40B4-BE49-F238E27FC236}">
                <a16:creationId xmlns:a16="http://schemas.microsoft.com/office/drawing/2014/main" id="{06C9C430-3247-4FFE-AD75-51859F895862}"/>
              </a:ext>
            </a:extLst>
          </p:cNvPr>
          <p:cNvSpPr/>
          <p:nvPr/>
        </p:nvSpPr>
        <p:spPr>
          <a:xfrm>
            <a:off x="0" y="0"/>
            <a:ext cx="1099335" cy="359595"/>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Khansa</a:t>
            </a:r>
            <a:endParaRPr lang="en-AU" dirty="0"/>
          </a:p>
        </p:txBody>
      </p:sp>
    </p:spTree>
    <p:extLst>
      <p:ext uri="{BB962C8B-B14F-4D97-AF65-F5344CB8AC3E}">
        <p14:creationId xmlns:p14="http://schemas.microsoft.com/office/powerpoint/2010/main" val="4153885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5300" fill="hold"/>
                                        <p:tgtEl>
                                          <p:spTgt spid="19"/>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19"/>
                </p:tgtEl>
              </p:cMediaNode>
            </p:video>
          </p:childTnLst>
        </p:cTn>
      </p:par>
    </p:tnLst>
    <p:bldLst>
      <p:bldP spid="21"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alpha val="89000"/>
          </a:schemeClr>
        </a:solidFill>
        <a:effectLst/>
      </p:bgPr>
    </p:bg>
    <p:spTree>
      <p:nvGrpSpPr>
        <p:cNvPr id="1" name=""/>
        <p:cNvGrpSpPr/>
        <p:nvPr/>
      </p:nvGrpSpPr>
      <p:grpSpPr>
        <a:xfrm>
          <a:off x="0" y="0"/>
          <a:ext cx="0" cy="0"/>
          <a:chOff x="0" y="0"/>
          <a:chExt cx="0" cy="0"/>
        </a:xfrm>
      </p:grpSpPr>
      <p:pic>
        <p:nvPicPr>
          <p:cNvPr id="3" name="Picture 2" descr="Text&#10;&#10;Description automatically generated">
            <a:extLst>
              <a:ext uri="{FF2B5EF4-FFF2-40B4-BE49-F238E27FC236}">
                <a16:creationId xmlns:a16="http://schemas.microsoft.com/office/drawing/2014/main" id="{7718F10D-F26A-59D9-E469-675E6ED28483}"/>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4700"/>
                    </a14:imgEffect>
                  </a14:imgLayer>
                </a14:imgProps>
              </a:ext>
            </a:extLst>
          </a:blip>
          <a:stretch>
            <a:fillRect/>
          </a:stretch>
        </p:blipFill>
        <p:spPr>
          <a:xfrm>
            <a:off x="444534" y="1221880"/>
            <a:ext cx="725073" cy="910596"/>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5" name="Graphic 4">
            <a:extLst>
              <a:ext uri="{FF2B5EF4-FFF2-40B4-BE49-F238E27FC236}">
                <a16:creationId xmlns:a16="http://schemas.microsoft.com/office/drawing/2014/main" id="{B35B500D-78B4-0D11-CC89-F3BEFBEE825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61776" y="2487885"/>
            <a:ext cx="715861" cy="539877"/>
          </a:xfrm>
          <a:prstGeom prst="rect">
            <a:avLst/>
          </a:prstGeom>
        </p:spPr>
      </p:pic>
      <p:pic>
        <p:nvPicPr>
          <p:cNvPr id="7" name="Picture 6" descr="Logo&#10;&#10;Description automatically generated">
            <a:extLst>
              <a:ext uri="{FF2B5EF4-FFF2-40B4-BE49-F238E27FC236}">
                <a16:creationId xmlns:a16="http://schemas.microsoft.com/office/drawing/2014/main" id="{51558BD6-1691-3C19-6610-FB0FCA96BFE1}"/>
              </a:ext>
            </a:extLst>
          </p:cNvPr>
          <p:cNvPicPr>
            <a:picLocks noChangeAspect="1"/>
          </p:cNvPicPr>
          <p:nvPr/>
        </p:nvPicPr>
        <p:blipFill>
          <a:blip r:embed="rId6"/>
          <a:stretch>
            <a:fillRect/>
          </a:stretch>
        </p:blipFill>
        <p:spPr>
          <a:xfrm>
            <a:off x="444534" y="3962787"/>
            <a:ext cx="727625" cy="595954"/>
          </a:xfrm>
          <a:prstGeom prst="rect">
            <a:avLst/>
          </a:prstGeom>
          <a:ln>
            <a:noFill/>
          </a:ln>
          <a:effectLst>
            <a:outerShdw blurRad="292100" dist="139700" dir="2700000" algn="tl" rotWithShape="0">
              <a:srgbClr val="333333">
                <a:alpha val="65000"/>
              </a:srgbClr>
            </a:outerShdw>
          </a:effectLst>
        </p:spPr>
      </p:pic>
      <p:sp>
        <p:nvSpPr>
          <p:cNvPr id="9" name="TextBox 8">
            <a:extLst>
              <a:ext uri="{FF2B5EF4-FFF2-40B4-BE49-F238E27FC236}">
                <a16:creationId xmlns:a16="http://schemas.microsoft.com/office/drawing/2014/main" id="{8F0379D1-F560-4707-920C-D69A326926DB}"/>
              </a:ext>
            </a:extLst>
          </p:cNvPr>
          <p:cNvSpPr txBox="1"/>
          <p:nvPr/>
        </p:nvSpPr>
        <p:spPr>
          <a:xfrm>
            <a:off x="367260" y="402122"/>
            <a:ext cx="10552925" cy="707886"/>
          </a:xfrm>
          <a:prstGeom prst="rect">
            <a:avLst/>
          </a:prstGeom>
          <a:noFill/>
        </p:spPr>
        <p:txBody>
          <a:bodyPr wrap="square" rtlCol="0">
            <a:spAutoFit/>
          </a:bodyPr>
          <a:lstStyle/>
          <a:p>
            <a:r>
              <a:rPr lang="en-US" sz="4000" b="1" dirty="0">
                <a:solidFill>
                  <a:schemeClr val="bg1"/>
                </a:solidFill>
                <a:latin typeface="Arial" panose="020B0604020202020204" pitchFamily="34" charset="0"/>
                <a:cs typeface="Arial" panose="020B0604020202020204" pitchFamily="34" charset="0"/>
              </a:rPr>
              <a:t>Data sources and information</a:t>
            </a:r>
            <a:endParaRPr lang="en-AU" sz="4000" b="1" dirty="0">
              <a:solidFill>
                <a:schemeClr val="bg1"/>
              </a:solidFill>
              <a:latin typeface="Arial" panose="020B0604020202020204" pitchFamily="34" charset="0"/>
              <a:cs typeface="Arial" panose="020B0604020202020204" pitchFamily="34" charset="0"/>
            </a:endParaRPr>
          </a:p>
        </p:txBody>
      </p:sp>
      <p:sp>
        <p:nvSpPr>
          <p:cNvPr id="15" name="TextBox 14">
            <a:extLst>
              <a:ext uri="{FF2B5EF4-FFF2-40B4-BE49-F238E27FC236}">
                <a16:creationId xmlns:a16="http://schemas.microsoft.com/office/drawing/2014/main" id="{4F053874-39C0-482F-B125-03A75F8C4F1F}"/>
              </a:ext>
            </a:extLst>
          </p:cNvPr>
          <p:cNvSpPr txBox="1"/>
          <p:nvPr/>
        </p:nvSpPr>
        <p:spPr>
          <a:xfrm>
            <a:off x="2323322" y="1227101"/>
            <a:ext cx="8969330" cy="738664"/>
          </a:xfrm>
          <a:prstGeom prst="rect">
            <a:avLst/>
          </a:prstGeom>
          <a:noFill/>
        </p:spPr>
        <p:txBody>
          <a:bodyPr wrap="square" rtlCol="0">
            <a:spAutoFit/>
          </a:bodyPr>
          <a:lstStyle/>
          <a:p>
            <a:r>
              <a:rPr lang="en-AU" sz="1400" dirty="0">
                <a:solidFill>
                  <a:schemeClr val="bg1"/>
                </a:solidFill>
              </a:rPr>
              <a:t>https://explore.data.abs.gov.au/</a:t>
            </a:r>
            <a:r>
              <a:rPr lang="en-AU" sz="1400" dirty="0" err="1">
                <a:solidFill>
                  <a:schemeClr val="bg1"/>
                </a:solidFill>
              </a:rPr>
              <a:t>vis?tm</a:t>
            </a:r>
            <a:r>
              <a:rPr lang="en-AU" sz="1400" dirty="0">
                <a:solidFill>
                  <a:schemeClr val="bg1"/>
                </a:solidFill>
              </a:rPr>
              <a:t>=perth%20house%20prices&amp;pg=0&amp;df[ds]=</a:t>
            </a:r>
            <a:r>
              <a:rPr lang="en-AU" sz="1400" dirty="0" err="1">
                <a:solidFill>
                  <a:schemeClr val="bg1"/>
                </a:solidFill>
              </a:rPr>
              <a:t>ECONOMY_TOPICS&amp;df</a:t>
            </a:r>
            <a:r>
              <a:rPr lang="en-AU" sz="1400" dirty="0">
                <a:solidFill>
                  <a:schemeClr val="bg1"/>
                </a:solidFill>
              </a:rPr>
              <a:t>[id]=</a:t>
            </a:r>
            <a:r>
              <a:rPr lang="en-AU" sz="1400" dirty="0" err="1">
                <a:solidFill>
                  <a:schemeClr val="bg1"/>
                </a:solidFill>
              </a:rPr>
              <a:t>RPPI&amp;df</a:t>
            </a:r>
            <a:r>
              <a:rPr lang="en-AU" sz="1400" dirty="0">
                <a:solidFill>
                  <a:schemeClr val="bg1"/>
                </a:solidFill>
              </a:rPr>
              <a:t>[ag]=</a:t>
            </a:r>
            <a:r>
              <a:rPr lang="en-AU" sz="1400" dirty="0" err="1">
                <a:solidFill>
                  <a:schemeClr val="bg1"/>
                </a:solidFill>
              </a:rPr>
              <a:t>ABS&amp;df</a:t>
            </a:r>
            <a:r>
              <a:rPr lang="en-AU" sz="1400" dirty="0">
                <a:solidFill>
                  <a:schemeClr val="bg1"/>
                </a:solidFill>
              </a:rPr>
              <a:t>[vs]=1.0.0&amp;pd=2008-Q1%2C2021-Q1&amp;dq=2%2B1%2B3.1%2B2%2B3..Q&amp;ly[cl]=</a:t>
            </a:r>
            <a:r>
              <a:rPr lang="en-AU" sz="1400" dirty="0" err="1">
                <a:solidFill>
                  <a:schemeClr val="bg1"/>
                </a:solidFill>
              </a:rPr>
              <a:t>REGION&amp;ly</a:t>
            </a:r>
            <a:r>
              <a:rPr lang="en-AU" sz="1400" dirty="0">
                <a:solidFill>
                  <a:schemeClr val="bg1"/>
                </a:solidFill>
              </a:rPr>
              <a:t>[</a:t>
            </a:r>
            <a:r>
              <a:rPr lang="en-AU" sz="1400" dirty="0" err="1">
                <a:solidFill>
                  <a:schemeClr val="bg1"/>
                </a:solidFill>
              </a:rPr>
              <a:t>rw</a:t>
            </a:r>
            <a:r>
              <a:rPr lang="en-AU" sz="1400" dirty="0">
                <a:solidFill>
                  <a:schemeClr val="bg1"/>
                </a:solidFill>
              </a:rPr>
              <a:t>]=</a:t>
            </a:r>
            <a:r>
              <a:rPr lang="en-AU" sz="1400" dirty="0" err="1">
                <a:solidFill>
                  <a:schemeClr val="bg1"/>
                </a:solidFill>
              </a:rPr>
              <a:t>TIME_PERIOD&amp;ly</a:t>
            </a:r>
            <a:r>
              <a:rPr lang="en-AU" sz="1400" dirty="0">
                <a:solidFill>
                  <a:schemeClr val="bg1"/>
                </a:solidFill>
              </a:rPr>
              <a:t>[</a:t>
            </a:r>
            <a:r>
              <a:rPr lang="en-AU" sz="1400" dirty="0" err="1">
                <a:solidFill>
                  <a:schemeClr val="bg1"/>
                </a:solidFill>
              </a:rPr>
              <a:t>rs</a:t>
            </a:r>
            <a:r>
              <a:rPr lang="en-AU" sz="1400" dirty="0">
                <a:solidFill>
                  <a:schemeClr val="bg1"/>
                </a:solidFill>
              </a:rPr>
              <a:t>]=</a:t>
            </a:r>
            <a:r>
              <a:rPr lang="en-AU" sz="1400" dirty="0" err="1">
                <a:solidFill>
                  <a:schemeClr val="bg1"/>
                </a:solidFill>
              </a:rPr>
              <a:t>MEASURE&amp;fc</a:t>
            </a:r>
            <a:r>
              <a:rPr lang="en-AU" sz="1400" dirty="0">
                <a:solidFill>
                  <a:schemeClr val="bg1"/>
                </a:solidFill>
              </a:rPr>
              <a:t>=</a:t>
            </a:r>
            <a:r>
              <a:rPr lang="en-AU" sz="1400" dirty="0" err="1">
                <a:solidFill>
                  <a:schemeClr val="bg1"/>
                </a:solidFill>
              </a:rPr>
              <a:t>Measure&amp;vw</a:t>
            </a:r>
            <a:r>
              <a:rPr lang="en-AU" sz="1400" dirty="0">
                <a:solidFill>
                  <a:schemeClr val="bg1"/>
                </a:solidFill>
              </a:rPr>
              <a:t>=tb</a:t>
            </a:r>
          </a:p>
        </p:txBody>
      </p:sp>
      <p:sp>
        <p:nvSpPr>
          <p:cNvPr id="16" name="TextBox 15">
            <a:extLst>
              <a:ext uri="{FF2B5EF4-FFF2-40B4-BE49-F238E27FC236}">
                <a16:creationId xmlns:a16="http://schemas.microsoft.com/office/drawing/2014/main" id="{28F4F617-C12B-40AA-A36D-FFF6A2922D55}"/>
              </a:ext>
            </a:extLst>
          </p:cNvPr>
          <p:cNvSpPr txBox="1"/>
          <p:nvPr/>
        </p:nvSpPr>
        <p:spPr>
          <a:xfrm>
            <a:off x="2323322" y="2675951"/>
            <a:ext cx="5155913" cy="307777"/>
          </a:xfrm>
          <a:prstGeom prst="rect">
            <a:avLst/>
          </a:prstGeom>
          <a:noFill/>
        </p:spPr>
        <p:txBody>
          <a:bodyPr wrap="square" rtlCol="0">
            <a:spAutoFit/>
          </a:bodyPr>
          <a:lstStyle>
            <a:defPPr>
              <a:defRPr lang="en-US"/>
            </a:defPPr>
            <a:lvl1pPr>
              <a:defRPr sz="1400">
                <a:solidFill>
                  <a:schemeClr val="bg1"/>
                </a:solidFill>
              </a:defRPr>
            </a:lvl1pPr>
          </a:lstStyle>
          <a:p>
            <a:r>
              <a:rPr lang="en-AU" dirty="0"/>
              <a:t>https://www.rba.gov.au/statistics/tables/xls/g01hist.xls</a:t>
            </a:r>
          </a:p>
        </p:txBody>
      </p:sp>
      <p:sp>
        <p:nvSpPr>
          <p:cNvPr id="17" name="TextBox 16">
            <a:extLst>
              <a:ext uri="{FF2B5EF4-FFF2-40B4-BE49-F238E27FC236}">
                <a16:creationId xmlns:a16="http://schemas.microsoft.com/office/drawing/2014/main" id="{C61921A4-CE14-4642-A6EC-0BCA822524CD}"/>
              </a:ext>
            </a:extLst>
          </p:cNvPr>
          <p:cNvSpPr txBox="1"/>
          <p:nvPr/>
        </p:nvSpPr>
        <p:spPr>
          <a:xfrm>
            <a:off x="2299993" y="4131566"/>
            <a:ext cx="6148877" cy="307777"/>
          </a:xfrm>
          <a:prstGeom prst="rect">
            <a:avLst/>
          </a:prstGeom>
          <a:noFill/>
        </p:spPr>
        <p:txBody>
          <a:bodyPr wrap="square" rtlCol="0">
            <a:spAutoFit/>
          </a:bodyPr>
          <a:lstStyle>
            <a:defPPr>
              <a:defRPr lang="en-US"/>
            </a:defPPr>
            <a:lvl1pPr>
              <a:defRPr sz="1400">
                <a:solidFill>
                  <a:schemeClr val="bg1"/>
                </a:solidFill>
              </a:defRPr>
            </a:lvl1pPr>
          </a:lstStyle>
          <a:p>
            <a:r>
              <a:rPr lang="en-AU" dirty="0"/>
              <a:t> https://www.kaggle.com/datasets/syuzai/perth-house-prices</a:t>
            </a:r>
          </a:p>
        </p:txBody>
      </p:sp>
      <p:graphicFrame>
        <p:nvGraphicFramePr>
          <p:cNvPr id="20" name="Object 19">
            <a:extLst>
              <a:ext uri="{FF2B5EF4-FFF2-40B4-BE49-F238E27FC236}">
                <a16:creationId xmlns:a16="http://schemas.microsoft.com/office/drawing/2014/main" id="{C6CFA7AE-F74E-4A94-BDDD-1133803AF37F}"/>
              </a:ext>
            </a:extLst>
          </p:cNvPr>
          <p:cNvGraphicFramePr>
            <a:graphicFrameLocks noChangeAspect="1"/>
          </p:cNvGraphicFramePr>
          <p:nvPr>
            <p:extLst>
              <p:ext uri="{D42A27DB-BD31-4B8C-83A1-F6EECF244321}">
                <p14:modId xmlns:p14="http://schemas.microsoft.com/office/powerpoint/2010/main" val="3278872965"/>
              </p:ext>
            </p:extLst>
          </p:nvPr>
        </p:nvGraphicFramePr>
        <p:xfrm>
          <a:off x="11546115" y="5992387"/>
          <a:ext cx="476900" cy="674817"/>
        </p:xfrm>
        <a:graphic>
          <a:graphicData uri="http://schemas.openxmlformats.org/presentationml/2006/ole">
            <mc:AlternateContent xmlns:mc="http://schemas.openxmlformats.org/markup-compatibility/2006">
              <mc:Choice xmlns:v="urn:schemas-microsoft-com:vml" Requires="v">
                <p:oleObj name="Acrobat Document" r:id="rId7" imgW="5666792" imgH="8019496" progId="AcroExch.Document.DC">
                  <p:embed/>
                </p:oleObj>
              </mc:Choice>
              <mc:Fallback>
                <p:oleObj name="Acrobat Document" r:id="rId7" imgW="5666792" imgH="8019496" progId="AcroExch.Document.DC">
                  <p:embed/>
                  <p:pic>
                    <p:nvPicPr>
                      <p:cNvPr id="0" name=""/>
                      <p:cNvPicPr/>
                      <p:nvPr/>
                    </p:nvPicPr>
                    <p:blipFill>
                      <a:blip r:embed="rId8"/>
                      <a:stretch>
                        <a:fillRect/>
                      </a:stretch>
                    </p:blipFill>
                    <p:spPr>
                      <a:xfrm>
                        <a:off x="11546115" y="5992387"/>
                        <a:ext cx="476900" cy="674817"/>
                      </a:xfrm>
                      <a:prstGeom prst="rect">
                        <a:avLst/>
                      </a:prstGeom>
                    </p:spPr>
                  </p:pic>
                </p:oleObj>
              </mc:Fallback>
            </mc:AlternateContent>
          </a:graphicData>
        </a:graphic>
      </p:graphicFrame>
      <p:sp>
        <p:nvSpPr>
          <p:cNvPr id="26" name="TextBox 25">
            <a:extLst>
              <a:ext uri="{FF2B5EF4-FFF2-40B4-BE49-F238E27FC236}">
                <a16:creationId xmlns:a16="http://schemas.microsoft.com/office/drawing/2014/main" id="{ABB220EA-8B6D-4406-8507-5BA9D7FE8402}"/>
              </a:ext>
            </a:extLst>
          </p:cNvPr>
          <p:cNvSpPr txBox="1"/>
          <p:nvPr/>
        </p:nvSpPr>
        <p:spPr>
          <a:xfrm>
            <a:off x="2256772" y="5011029"/>
            <a:ext cx="10645227" cy="276999"/>
          </a:xfrm>
          <a:prstGeom prst="rect">
            <a:avLst/>
          </a:prstGeom>
          <a:noFill/>
        </p:spPr>
        <p:txBody>
          <a:bodyPr wrap="square">
            <a:spAutoFit/>
          </a:bodyPr>
          <a:lstStyle/>
          <a:p>
            <a:r>
              <a:rPr lang="en-AU" sz="1200" dirty="0">
                <a:solidFill>
                  <a:schemeClr val="bg1"/>
                </a:solidFill>
              </a:rPr>
              <a:t>https://www.aussie.com.au/content/dam/aussie/documents/home-loans/aussie_25_years_report.pdf</a:t>
            </a:r>
          </a:p>
        </p:txBody>
      </p:sp>
      <p:sp>
        <p:nvSpPr>
          <p:cNvPr id="28" name="TextBox 27">
            <a:extLst>
              <a:ext uri="{FF2B5EF4-FFF2-40B4-BE49-F238E27FC236}">
                <a16:creationId xmlns:a16="http://schemas.microsoft.com/office/drawing/2014/main" id="{99B9D5E0-4C70-48B2-8FD3-2D853DE471CB}"/>
              </a:ext>
            </a:extLst>
          </p:cNvPr>
          <p:cNvSpPr txBox="1"/>
          <p:nvPr/>
        </p:nvSpPr>
        <p:spPr>
          <a:xfrm>
            <a:off x="2256772" y="5381139"/>
            <a:ext cx="6506772" cy="461665"/>
          </a:xfrm>
          <a:prstGeom prst="rect">
            <a:avLst/>
          </a:prstGeom>
          <a:noFill/>
        </p:spPr>
        <p:txBody>
          <a:bodyPr wrap="square">
            <a:spAutoFit/>
          </a:bodyPr>
          <a:lstStyle/>
          <a:p>
            <a:r>
              <a:rPr lang="en-AU" sz="1200" dirty="0">
                <a:solidFill>
                  <a:schemeClr val="bg1"/>
                </a:solidFill>
              </a:rPr>
              <a:t>https://www.omi.wa.gov.au/docs/librariesprovider2/archive/economic-and-social-contribution-of-migrants-to-western-australia.pdf?sfvrsn=995124a0_2</a:t>
            </a:r>
          </a:p>
        </p:txBody>
      </p:sp>
      <p:sp>
        <p:nvSpPr>
          <p:cNvPr id="30" name="TextBox 29">
            <a:extLst>
              <a:ext uri="{FF2B5EF4-FFF2-40B4-BE49-F238E27FC236}">
                <a16:creationId xmlns:a16="http://schemas.microsoft.com/office/drawing/2014/main" id="{AD5FA569-9209-4AC3-A4A4-5E2CBD3E4CB7}"/>
              </a:ext>
            </a:extLst>
          </p:cNvPr>
          <p:cNvSpPr txBox="1"/>
          <p:nvPr/>
        </p:nvSpPr>
        <p:spPr>
          <a:xfrm>
            <a:off x="2256772" y="5992387"/>
            <a:ext cx="5424421" cy="461665"/>
          </a:xfrm>
          <a:prstGeom prst="rect">
            <a:avLst/>
          </a:prstGeom>
          <a:noFill/>
        </p:spPr>
        <p:txBody>
          <a:bodyPr wrap="square">
            <a:spAutoFit/>
          </a:bodyPr>
          <a:lstStyle/>
          <a:p>
            <a:r>
              <a:rPr lang="en-AU" sz="1200" dirty="0">
                <a:solidFill>
                  <a:schemeClr val="bg1"/>
                </a:solidFill>
              </a:rPr>
              <a:t>https://www.therealestateconversation.com.au/news/2022/08/29/corelogic-property-pulse-spring-special-the-long-game-30-years-housing-values</a:t>
            </a:r>
          </a:p>
        </p:txBody>
      </p:sp>
      <p:sp>
        <p:nvSpPr>
          <p:cNvPr id="32" name="TextBox 31">
            <a:extLst>
              <a:ext uri="{FF2B5EF4-FFF2-40B4-BE49-F238E27FC236}">
                <a16:creationId xmlns:a16="http://schemas.microsoft.com/office/drawing/2014/main" id="{257A6A6B-51B9-4402-9912-EFCF37E76ECA}"/>
              </a:ext>
            </a:extLst>
          </p:cNvPr>
          <p:cNvSpPr txBox="1"/>
          <p:nvPr/>
        </p:nvSpPr>
        <p:spPr>
          <a:xfrm>
            <a:off x="2323322" y="3327364"/>
            <a:ext cx="6102220" cy="307777"/>
          </a:xfrm>
          <a:prstGeom prst="rect">
            <a:avLst/>
          </a:prstGeom>
          <a:noFill/>
        </p:spPr>
        <p:txBody>
          <a:bodyPr wrap="square" rtlCol="0">
            <a:spAutoFit/>
          </a:bodyPr>
          <a:lstStyle>
            <a:defPPr>
              <a:defRPr lang="en-US"/>
            </a:defPPr>
            <a:lvl1pPr>
              <a:defRPr sz="1400">
                <a:solidFill>
                  <a:schemeClr val="bg1"/>
                </a:solidFill>
              </a:defRPr>
            </a:lvl1pPr>
          </a:lstStyle>
          <a:p>
            <a:r>
              <a:rPr lang="en-AU" dirty="0"/>
              <a:t>https://www.worldbank.org/en/research/commodity-markets</a:t>
            </a:r>
          </a:p>
        </p:txBody>
      </p:sp>
      <p:pic>
        <p:nvPicPr>
          <p:cNvPr id="33" name="Picture 32">
            <a:extLst>
              <a:ext uri="{FF2B5EF4-FFF2-40B4-BE49-F238E27FC236}">
                <a16:creationId xmlns:a16="http://schemas.microsoft.com/office/drawing/2014/main" id="{A647BC50-4B55-4642-9448-F979C63D7FEA}"/>
              </a:ext>
            </a:extLst>
          </p:cNvPr>
          <p:cNvPicPr>
            <a:picLocks noChangeAspect="1"/>
          </p:cNvPicPr>
          <p:nvPr/>
        </p:nvPicPr>
        <p:blipFill>
          <a:blip r:embed="rId9"/>
          <a:stretch>
            <a:fillRect/>
          </a:stretch>
        </p:blipFill>
        <p:spPr>
          <a:xfrm>
            <a:off x="444534" y="3368933"/>
            <a:ext cx="1733550" cy="342900"/>
          </a:xfrm>
          <a:prstGeom prst="rect">
            <a:avLst/>
          </a:prstGeom>
        </p:spPr>
      </p:pic>
      <p:pic>
        <p:nvPicPr>
          <p:cNvPr id="34" name="Picture 33">
            <a:extLst>
              <a:ext uri="{FF2B5EF4-FFF2-40B4-BE49-F238E27FC236}">
                <a16:creationId xmlns:a16="http://schemas.microsoft.com/office/drawing/2014/main" id="{37AEBC5E-2D38-4C5F-B1E8-01F34DBD04C8}"/>
              </a:ext>
            </a:extLst>
          </p:cNvPr>
          <p:cNvPicPr>
            <a:picLocks noChangeAspect="1"/>
          </p:cNvPicPr>
          <p:nvPr/>
        </p:nvPicPr>
        <p:blipFill>
          <a:blip r:embed="rId10"/>
          <a:stretch>
            <a:fillRect/>
          </a:stretch>
        </p:blipFill>
        <p:spPr>
          <a:xfrm>
            <a:off x="569525" y="5603131"/>
            <a:ext cx="741784" cy="250898"/>
          </a:xfrm>
          <a:prstGeom prst="rect">
            <a:avLst/>
          </a:prstGeom>
        </p:spPr>
      </p:pic>
      <p:sp>
        <p:nvSpPr>
          <p:cNvPr id="35" name="Rectangle: Rounded Corners 34">
            <a:extLst>
              <a:ext uri="{FF2B5EF4-FFF2-40B4-BE49-F238E27FC236}">
                <a16:creationId xmlns:a16="http://schemas.microsoft.com/office/drawing/2014/main" id="{600DB1F8-6EF1-4A80-9C74-318E37482651}"/>
              </a:ext>
            </a:extLst>
          </p:cNvPr>
          <p:cNvSpPr/>
          <p:nvPr/>
        </p:nvSpPr>
        <p:spPr>
          <a:xfrm>
            <a:off x="0" y="21456"/>
            <a:ext cx="1099335" cy="359595"/>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Khansa</a:t>
            </a:r>
            <a:endParaRPr lang="en-AU" dirty="0"/>
          </a:p>
        </p:txBody>
      </p:sp>
      <p:sp>
        <p:nvSpPr>
          <p:cNvPr id="18" name="TextBox 17">
            <a:extLst>
              <a:ext uri="{FF2B5EF4-FFF2-40B4-BE49-F238E27FC236}">
                <a16:creationId xmlns:a16="http://schemas.microsoft.com/office/drawing/2014/main" id="{6A92A0A8-C5D3-49D5-8DFA-C36183686B6F}"/>
              </a:ext>
            </a:extLst>
          </p:cNvPr>
          <p:cNvSpPr txBox="1"/>
          <p:nvPr/>
        </p:nvSpPr>
        <p:spPr>
          <a:xfrm>
            <a:off x="2323322" y="1997540"/>
            <a:ext cx="8765273" cy="415498"/>
          </a:xfrm>
          <a:prstGeom prst="rect">
            <a:avLst/>
          </a:prstGeom>
          <a:noFill/>
        </p:spPr>
        <p:txBody>
          <a:bodyPr wrap="square">
            <a:spAutoFit/>
          </a:bodyPr>
          <a:lstStyle/>
          <a:p>
            <a:r>
              <a:rPr lang="en-AU" sz="1050" dirty="0">
                <a:solidFill>
                  <a:srgbClr val="FF0000"/>
                </a:solidFill>
              </a:rPr>
              <a:t>url1 = "https://api.data.abs.gov.au/data/ABS,RPPI,1.0.0/1.2.5GPER+100.Q?startPeriod=2018-Q4&amp;endPeriod=2021-Q4&amp;dimensionAtObservation=</a:t>
            </a:r>
            <a:r>
              <a:rPr lang="en-AU" sz="1050" dirty="0" err="1">
                <a:solidFill>
                  <a:srgbClr val="FF0000"/>
                </a:solidFill>
              </a:rPr>
              <a:t>AllDimensions&amp;format</a:t>
            </a:r>
            <a:r>
              <a:rPr lang="en-AU" sz="1050" dirty="0">
                <a:solidFill>
                  <a:srgbClr val="FF0000"/>
                </a:solidFill>
              </a:rPr>
              <a:t>=</a:t>
            </a:r>
            <a:r>
              <a:rPr lang="en-AU" sz="1050" dirty="0" err="1">
                <a:solidFill>
                  <a:srgbClr val="FF0000"/>
                </a:solidFill>
              </a:rPr>
              <a:t>jsondata</a:t>
            </a:r>
            <a:r>
              <a:rPr lang="en-AU" sz="1050" dirty="0">
                <a:solidFill>
                  <a:srgbClr val="FF0000"/>
                </a:solidFill>
              </a:rPr>
              <a:t>"</a:t>
            </a:r>
          </a:p>
        </p:txBody>
      </p:sp>
    </p:spTree>
    <p:extLst>
      <p:ext uri="{BB962C8B-B14F-4D97-AF65-F5344CB8AC3E}">
        <p14:creationId xmlns:p14="http://schemas.microsoft.com/office/powerpoint/2010/main" val="2944891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alpha val="89000"/>
          </a:schemeClr>
        </a:solidFill>
        <a:effectLst/>
      </p:bgPr>
    </p:bg>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42D9B090-451F-43FD-AA82-A94598797DD9}"/>
              </a:ext>
            </a:extLst>
          </p:cNvPr>
          <p:cNvSpPr txBox="1"/>
          <p:nvPr/>
        </p:nvSpPr>
        <p:spPr>
          <a:xfrm>
            <a:off x="316202" y="450318"/>
            <a:ext cx="10552925" cy="707886"/>
          </a:xfrm>
          <a:prstGeom prst="rect">
            <a:avLst/>
          </a:prstGeom>
          <a:noFill/>
        </p:spPr>
        <p:txBody>
          <a:bodyPr wrap="square" rtlCol="0">
            <a:spAutoFit/>
          </a:bodyPr>
          <a:lstStyle/>
          <a:p>
            <a:r>
              <a:rPr lang="en-AU" sz="4000" b="1" dirty="0">
                <a:solidFill>
                  <a:schemeClr val="bg1"/>
                </a:solidFill>
                <a:latin typeface="Arial" panose="020B0604020202020204" pitchFamily="34" charset="0"/>
                <a:cs typeface="Arial" panose="020B0604020202020204" pitchFamily="34" charset="0"/>
              </a:rPr>
              <a:t>Data exploration &amp; clean up process </a:t>
            </a:r>
          </a:p>
        </p:txBody>
      </p:sp>
      <p:graphicFrame>
        <p:nvGraphicFramePr>
          <p:cNvPr id="2" name="Diagram 1">
            <a:extLst>
              <a:ext uri="{FF2B5EF4-FFF2-40B4-BE49-F238E27FC236}">
                <a16:creationId xmlns:a16="http://schemas.microsoft.com/office/drawing/2014/main" id="{3FF2126F-2D57-4719-8F83-370F3AF6C337}"/>
              </a:ext>
            </a:extLst>
          </p:cNvPr>
          <p:cNvGraphicFramePr/>
          <p:nvPr>
            <p:extLst>
              <p:ext uri="{D42A27DB-BD31-4B8C-83A1-F6EECF244321}">
                <p14:modId xmlns:p14="http://schemas.microsoft.com/office/powerpoint/2010/main" val="820506079"/>
              </p:ext>
            </p:extLst>
          </p:nvPr>
        </p:nvGraphicFramePr>
        <p:xfrm>
          <a:off x="1322873" y="1158204"/>
          <a:ext cx="8511592" cy="562515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9" name="Rectangle: Rounded Corners 18">
            <a:extLst>
              <a:ext uri="{FF2B5EF4-FFF2-40B4-BE49-F238E27FC236}">
                <a16:creationId xmlns:a16="http://schemas.microsoft.com/office/drawing/2014/main" id="{DA39E683-67DB-4B3F-952B-31DDAD1BD330}"/>
              </a:ext>
            </a:extLst>
          </p:cNvPr>
          <p:cNvSpPr/>
          <p:nvPr/>
        </p:nvSpPr>
        <p:spPr>
          <a:xfrm>
            <a:off x="0" y="0"/>
            <a:ext cx="1099335" cy="359595"/>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Khansa</a:t>
            </a:r>
            <a:endParaRPr lang="en-AU" dirty="0"/>
          </a:p>
        </p:txBody>
      </p:sp>
    </p:spTree>
    <p:extLst>
      <p:ext uri="{BB962C8B-B14F-4D97-AF65-F5344CB8AC3E}">
        <p14:creationId xmlns:p14="http://schemas.microsoft.com/office/powerpoint/2010/main" val="2213154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2">
                                            <p:graphicEl>
                                              <a:dgm id="{826BDEE6-1B6E-49CF-8924-D656F8313A10}"/>
                                            </p:graphicEl>
                                          </p:spTgt>
                                        </p:tgtEl>
                                      </p:cBhvr>
                                    </p:animEffect>
                                    <p:animScale>
                                      <p:cBhvr>
                                        <p:cTn id="7" dur="250" autoRev="1" fill="hold"/>
                                        <p:tgtEl>
                                          <p:spTgt spid="2">
                                            <p:graphicEl>
                                              <a:dgm id="{826BDEE6-1B6E-49CF-8924-D656F8313A10}"/>
                                            </p:graphicEl>
                                          </p:spTgt>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grpId="0" nodeType="clickEffect">
                                  <p:stCondLst>
                                    <p:cond delay="0"/>
                                  </p:stCondLst>
                                  <p:childTnLst>
                                    <p:animEffect transition="out" filter="fade">
                                      <p:cBhvr>
                                        <p:cTn id="11" dur="500" tmFilter="0, 0; .2, .5; .8, .5; 1, 0"/>
                                        <p:tgtEl>
                                          <p:spTgt spid="2">
                                            <p:graphicEl>
                                              <a:dgm id="{13986741-879F-4DBF-BD9F-07B675F47232}"/>
                                            </p:graphicEl>
                                          </p:spTgt>
                                        </p:tgtEl>
                                      </p:cBhvr>
                                    </p:animEffect>
                                    <p:animScale>
                                      <p:cBhvr>
                                        <p:cTn id="12" dur="250" autoRev="1" fill="hold"/>
                                        <p:tgtEl>
                                          <p:spTgt spid="2">
                                            <p:graphicEl>
                                              <a:dgm id="{13986741-879F-4DBF-BD9F-07B675F47232}"/>
                                            </p:graphicEl>
                                          </p:spTgt>
                                        </p:tgtEl>
                                      </p:cBhvr>
                                      <p:by x="105000" y="105000"/>
                                    </p:animScale>
                                  </p:childTnLst>
                                </p:cTn>
                              </p:par>
                              <p:par>
                                <p:cTn id="13" presetID="26" presetClass="emph" presetSubtype="0" fill="hold" grpId="0" nodeType="withEffect">
                                  <p:stCondLst>
                                    <p:cond delay="0"/>
                                  </p:stCondLst>
                                  <p:childTnLst>
                                    <p:animEffect transition="out" filter="fade">
                                      <p:cBhvr>
                                        <p:cTn id="14" dur="500" tmFilter="0, 0; .2, .5; .8, .5; 1, 0"/>
                                        <p:tgtEl>
                                          <p:spTgt spid="2">
                                            <p:graphicEl>
                                              <a:dgm id="{0DD47ABA-F931-4B1F-92B3-609B1F2DE456}"/>
                                            </p:graphicEl>
                                          </p:spTgt>
                                        </p:tgtEl>
                                      </p:cBhvr>
                                    </p:animEffect>
                                    <p:animScale>
                                      <p:cBhvr>
                                        <p:cTn id="15" dur="250" autoRev="1" fill="hold"/>
                                        <p:tgtEl>
                                          <p:spTgt spid="2">
                                            <p:graphicEl>
                                              <a:dgm id="{0DD47ABA-F931-4B1F-92B3-609B1F2DE456}"/>
                                            </p:graphicEl>
                                          </p:spTgt>
                                        </p:tgtEl>
                                      </p:cBhvr>
                                      <p:by x="105000" y="105000"/>
                                    </p:animScale>
                                  </p:childTnLst>
                                </p:cTn>
                              </p:par>
                            </p:childTnLst>
                          </p:cTn>
                        </p:par>
                      </p:childTnLst>
                    </p:cTn>
                  </p:par>
                  <p:par>
                    <p:cTn id="16" fill="hold">
                      <p:stCondLst>
                        <p:cond delay="indefinite"/>
                      </p:stCondLst>
                      <p:childTnLst>
                        <p:par>
                          <p:cTn id="17" fill="hold">
                            <p:stCondLst>
                              <p:cond delay="0"/>
                            </p:stCondLst>
                            <p:childTnLst>
                              <p:par>
                                <p:cTn id="18" presetID="26" presetClass="emph" presetSubtype="0" fill="hold" grpId="0" nodeType="clickEffect">
                                  <p:stCondLst>
                                    <p:cond delay="0"/>
                                  </p:stCondLst>
                                  <p:childTnLst>
                                    <p:animEffect transition="out" filter="fade">
                                      <p:cBhvr>
                                        <p:cTn id="19" dur="500" tmFilter="0, 0; .2, .5; .8, .5; 1, 0"/>
                                        <p:tgtEl>
                                          <p:spTgt spid="2">
                                            <p:graphicEl>
                                              <a:dgm id="{1242345D-7DFC-418D-B870-69D626948C5E}"/>
                                            </p:graphicEl>
                                          </p:spTgt>
                                        </p:tgtEl>
                                      </p:cBhvr>
                                    </p:animEffect>
                                    <p:animScale>
                                      <p:cBhvr>
                                        <p:cTn id="20" dur="250" autoRev="1" fill="hold"/>
                                        <p:tgtEl>
                                          <p:spTgt spid="2">
                                            <p:graphicEl>
                                              <a:dgm id="{1242345D-7DFC-418D-B870-69D626948C5E}"/>
                                            </p:graphicEl>
                                          </p:spTgt>
                                        </p:tgtEl>
                                      </p:cBhvr>
                                      <p:by x="105000" y="105000"/>
                                    </p:animScale>
                                  </p:childTnLst>
                                </p:cTn>
                              </p:par>
                              <p:par>
                                <p:cTn id="21" presetID="26" presetClass="emph" presetSubtype="0" fill="hold" grpId="0" nodeType="withEffect">
                                  <p:stCondLst>
                                    <p:cond delay="0"/>
                                  </p:stCondLst>
                                  <p:childTnLst>
                                    <p:animEffect transition="out" filter="fade">
                                      <p:cBhvr>
                                        <p:cTn id="22" dur="500" tmFilter="0, 0; .2, .5; .8, .5; 1, 0"/>
                                        <p:tgtEl>
                                          <p:spTgt spid="2">
                                            <p:graphicEl>
                                              <a:dgm id="{8ED50711-C283-4CDC-B96B-A49E1D013377}"/>
                                            </p:graphicEl>
                                          </p:spTgt>
                                        </p:tgtEl>
                                      </p:cBhvr>
                                    </p:animEffect>
                                    <p:animScale>
                                      <p:cBhvr>
                                        <p:cTn id="23" dur="250" autoRev="1" fill="hold"/>
                                        <p:tgtEl>
                                          <p:spTgt spid="2">
                                            <p:graphicEl>
                                              <a:dgm id="{8ED50711-C283-4CDC-B96B-A49E1D013377}"/>
                                            </p:graphicEl>
                                          </p:spTgt>
                                        </p:tgtEl>
                                      </p:cBhvr>
                                      <p:by x="105000" y="105000"/>
                                    </p:animScale>
                                  </p:childTnLst>
                                </p:cTn>
                              </p:par>
                            </p:childTnLst>
                          </p:cTn>
                        </p:par>
                      </p:childTnLst>
                    </p:cTn>
                  </p:par>
                  <p:par>
                    <p:cTn id="24" fill="hold">
                      <p:stCondLst>
                        <p:cond delay="indefinite"/>
                      </p:stCondLst>
                      <p:childTnLst>
                        <p:par>
                          <p:cTn id="25" fill="hold">
                            <p:stCondLst>
                              <p:cond delay="0"/>
                            </p:stCondLst>
                            <p:childTnLst>
                              <p:par>
                                <p:cTn id="26" presetID="26" presetClass="emph" presetSubtype="0" fill="hold" grpId="0" nodeType="clickEffect">
                                  <p:stCondLst>
                                    <p:cond delay="0"/>
                                  </p:stCondLst>
                                  <p:childTnLst>
                                    <p:animEffect transition="out" filter="fade">
                                      <p:cBhvr>
                                        <p:cTn id="27" dur="500" tmFilter="0, 0; .2, .5; .8, .5; 1, 0"/>
                                        <p:tgtEl>
                                          <p:spTgt spid="2">
                                            <p:graphicEl>
                                              <a:dgm id="{80B6CA1C-6328-4648-AF70-A3063540BB27}"/>
                                            </p:graphicEl>
                                          </p:spTgt>
                                        </p:tgtEl>
                                      </p:cBhvr>
                                    </p:animEffect>
                                    <p:animScale>
                                      <p:cBhvr>
                                        <p:cTn id="28" dur="250" autoRev="1" fill="hold"/>
                                        <p:tgtEl>
                                          <p:spTgt spid="2">
                                            <p:graphicEl>
                                              <a:dgm id="{80B6CA1C-6328-4648-AF70-A3063540BB27}"/>
                                            </p:graphicEl>
                                          </p:spTgt>
                                        </p:tgtEl>
                                      </p:cBhvr>
                                      <p:by x="105000" y="105000"/>
                                    </p:animScale>
                                  </p:childTnLst>
                                </p:cTn>
                              </p:par>
                              <p:par>
                                <p:cTn id="29" presetID="26" presetClass="emph" presetSubtype="0" fill="hold" grpId="0" nodeType="withEffect">
                                  <p:stCondLst>
                                    <p:cond delay="0"/>
                                  </p:stCondLst>
                                  <p:childTnLst>
                                    <p:animEffect transition="out" filter="fade">
                                      <p:cBhvr>
                                        <p:cTn id="30" dur="500" tmFilter="0, 0; .2, .5; .8, .5; 1, 0"/>
                                        <p:tgtEl>
                                          <p:spTgt spid="2">
                                            <p:graphicEl>
                                              <a:dgm id="{66D1C932-C409-443C-9639-EF5AC146127A}"/>
                                            </p:graphicEl>
                                          </p:spTgt>
                                        </p:tgtEl>
                                      </p:cBhvr>
                                    </p:animEffect>
                                    <p:animScale>
                                      <p:cBhvr>
                                        <p:cTn id="31" dur="250" autoRev="1" fill="hold"/>
                                        <p:tgtEl>
                                          <p:spTgt spid="2">
                                            <p:graphicEl>
                                              <a:dgm id="{66D1C932-C409-443C-9639-EF5AC146127A}"/>
                                            </p:graphicEl>
                                          </p:spTgt>
                                        </p:tgtEl>
                                      </p:cBhvr>
                                      <p:by x="105000" y="105000"/>
                                    </p:animScale>
                                  </p:childTnLst>
                                </p:cTn>
                              </p:par>
                            </p:childTnLst>
                          </p:cTn>
                        </p:par>
                      </p:childTnLst>
                    </p:cTn>
                  </p:par>
                  <p:par>
                    <p:cTn id="32" fill="hold">
                      <p:stCondLst>
                        <p:cond delay="indefinite"/>
                      </p:stCondLst>
                      <p:childTnLst>
                        <p:par>
                          <p:cTn id="33" fill="hold">
                            <p:stCondLst>
                              <p:cond delay="0"/>
                            </p:stCondLst>
                            <p:childTnLst>
                              <p:par>
                                <p:cTn id="34" presetID="26" presetClass="emph" presetSubtype="0" fill="hold" grpId="0" nodeType="clickEffect">
                                  <p:stCondLst>
                                    <p:cond delay="0"/>
                                  </p:stCondLst>
                                  <p:childTnLst>
                                    <p:animEffect transition="out" filter="fade">
                                      <p:cBhvr>
                                        <p:cTn id="35" dur="500" tmFilter="0, 0; .2, .5; .8, .5; 1, 0"/>
                                        <p:tgtEl>
                                          <p:spTgt spid="2">
                                            <p:graphicEl>
                                              <a:dgm id="{199B9138-A5D4-4896-BF5E-986CBD25CFAB}"/>
                                            </p:graphicEl>
                                          </p:spTgt>
                                        </p:tgtEl>
                                      </p:cBhvr>
                                    </p:animEffect>
                                    <p:animScale>
                                      <p:cBhvr>
                                        <p:cTn id="36" dur="250" autoRev="1" fill="hold"/>
                                        <p:tgtEl>
                                          <p:spTgt spid="2">
                                            <p:graphicEl>
                                              <a:dgm id="{199B9138-A5D4-4896-BF5E-986CBD25CFAB}"/>
                                            </p:graphicEl>
                                          </p:spTgt>
                                        </p:tgtEl>
                                      </p:cBhvr>
                                      <p:by x="105000" y="105000"/>
                                    </p:animScale>
                                  </p:childTnLst>
                                </p:cTn>
                              </p:par>
                              <p:par>
                                <p:cTn id="37" presetID="26" presetClass="emph" presetSubtype="0" fill="hold" grpId="0" nodeType="withEffect">
                                  <p:stCondLst>
                                    <p:cond delay="0"/>
                                  </p:stCondLst>
                                  <p:childTnLst>
                                    <p:animEffect transition="out" filter="fade">
                                      <p:cBhvr>
                                        <p:cTn id="38" dur="500" tmFilter="0, 0; .2, .5; .8, .5; 1, 0"/>
                                        <p:tgtEl>
                                          <p:spTgt spid="2">
                                            <p:graphicEl>
                                              <a:dgm id="{9431AD6F-2B42-4B76-ABD3-987228254327}"/>
                                            </p:graphicEl>
                                          </p:spTgt>
                                        </p:tgtEl>
                                      </p:cBhvr>
                                    </p:animEffect>
                                    <p:animScale>
                                      <p:cBhvr>
                                        <p:cTn id="39" dur="250" autoRev="1" fill="hold"/>
                                        <p:tgtEl>
                                          <p:spTgt spid="2">
                                            <p:graphicEl>
                                              <a:dgm id="{9431AD6F-2B42-4B76-ABD3-987228254327}"/>
                                            </p:graphicEl>
                                          </p:spTgt>
                                        </p:tgtEl>
                                      </p:cBhvr>
                                      <p:by x="105000" y="105000"/>
                                    </p:animScale>
                                  </p:childTnLst>
                                </p:cTn>
                              </p:par>
                            </p:childTnLst>
                          </p:cTn>
                        </p:par>
                      </p:childTnLst>
                    </p:cTn>
                  </p:par>
                  <p:par>
                    <p:cTn id="40" fill="hold">
                      <p:stCondLst>
                        <p:cond delay="indefinite"/>
                      </p:stCondLst>
                      <p:childTnLst>
                        <p:par>
                          <p:cTn id="41" fill="hold">
                            <p:stCondLst>
                              <p:cond delay="0"/>
                            </p:stCondLst>
                            <p:childTnLst>
                              <p:par>
                                <p:cTn id="42" presetID="26" presetClass="emph" presetSubtype="0" fill="hold" grpId="0" nodeType="clickEffect">
                                  <p:stCondLst>
                                    <p:cond delay="0"/>
                                  </p:stCondLst>
                                  <p:childTnLst>
                                    <p:animEffect transition="out" filter="fade">
                                      <p:cBhvr>
                                        <p:cTn id="43" dur="500" tmFilter="0, 0; .2, .5; .8, .5; 1, 0"/>
                                        <p:tgtEl>
                                          <p:spTgt spid="2">
                                            <p:graphicEl>
                                              <a:dgm id="{044688BE-E731-4530-9D44-48C692F5A684}"/>
                                            </p:graphicEl>
                                          </p:spTgt>
                                        </p:tgtEl>
                                      </p:cBhvr>
                                    </p:animEffect>
                                    <p:animScale>
                                      <p:cBhvr>
                                        <p:cTn id="44" dur="250" autoRev="1" fill="hold"/>
                                        <p:tgtEl>
                                          <p:spTgt spid="2">
                                            <p:graphicEl>
                                              <a:dgm id="{044688BE-E731-4530-9D44-48C692F5A684}"/>
                                            </p:graphicEl>
                                          </p:spTgt>
                                        </p:tgtEl>
                                      </p:cBhvr>
                                      <p:by x="105000" y="105000"/>
                                    </p:animScale>
                                  </p:childTnLst>
                                </p:cTn>
                              </p:par>
                              <p:par>
                                <p:cTn id="45" presetID="26" presetClass="emph" presetSubtype="0" fill="hold" grpId="0" nodeType="withEffect">
                                  <p:stCondLst>
                                    <p:cond delay="0"/>
                                  </p:stCondLst>
                                  <p:childTnLst>
                                    <p:animEffect transition="out" filter="fade">
                                      <p:cBhvr>
                                        <p:cTn id="46" dur="500" tmFilter="0, 0; .2, .5; .8, .5; 1, 0"/>
                                        <p:tgtEl>
                                          <p:spTgt spid="2">
                                            <p:graphicEl>
                                              <a:dgm id="{8E03DB3D-1B38-4FE5-90C0-AF4A0AD475EB}"/>
                                            </p:graphicEl>
                                          </p:spTgt>
                                        </p:tgtEl>
                                      </p:cBhvr>
                                    </p:animEffect>
                                    <p:animScale>
                                      <p:cBhvr>
                                        <p:cTn id="47" dur="250" autoRev="1" fill="hold"/>
                                        <p:tgtEl>
                                          <p:spTgt spid="2">
                                            <p:graphicEl>
                                              <a:dgm id="{8E03DB3D-1B38-4FE5-90C0-AF4A0AD475EB}"/>
                                            </p:graphicEl>
                                          </p:spTgt>
                                        </p:tgtEl>
                                      </p:cBhvr>
                                      <p:by x="105000" y="105000"/>
                                    </p:animScale>
                                  </p:childTnLst>
                                </p:cTn>
                              </p:par>
                            </p:childTnLst>
                          </p:cTn>
                        </p:par>
                      </p:childTnLst>
                    </p:cTn>
                  </p:par>
                  <p:par>
                    <p:cTn id="48" fill="hold">
                      <p:stCondLst>
                        <p:cond delay="indefinite"/>
                      </p:stCondLst>
                      <p:childTnLst>
                        <p:par>
                          <p:cTn id="49" fill="hold">
                            <p:stCondLst>
                              <p:cond delay="0"/>
                            </p:stCondLst>
                            <p:childTnLst>
                              <p:par>
                                <p:cTn id="50" presetID="26" presetClass="emph" presetSubtype="0" fill="hold" grpId="0" nodeType="clickEffect">
                                  <p:stCondLst>
                                    <p:cond delay="0"/>
                                  </p:stCondLst>
                                  <p:childTnLst>
                                    <p:animEffect transition="out" filter="fade">
                                      <p:cBhvr>
                                        <p:cTn id="51" dur="500" tmFilter="0, 0; .2, .5; .8, .5; 1, 0"/>
                                        <p:tgtEl>
                                          <p:spTgt spid="2">
                                            <p:graphicEl>
                                              <a:dgm id="{AC930244-A2BD-4C38-870D-B8A959EA9F2D}"/>
                                            </p:graphicEl>
                                          </p:spTgt>
                                        </p:tgtEl>
                                      </p:cBhvr>
                                    </p:animEffect>
                                    <p:animScale>
                                      <p:cBhvr>
                                        <p:cTn id="52" dur="250" autoRev="1" fill="hold"/>
                                        <p:tgtEl>
                                          <p:spTgt spid="2">
                                            <p:graphicEl>
                                              <a:dgm id="{AC930244-A2BD-4C38-870D-B8A959EA9F2D}"/>
                                            </p:graphicEl>
                                          </p:spTgt>
                                        </p:tgtEl>
                                      </p:cBhvr>
                                      <p:by x="105000" y="105000"/>
                                    </p:animScale>
                                  </p:childTnLst>
                                </p:cTn>
                              </p:par>
                              <p:par>
                                <p:cTn id="53" presetID="26" presetClass="emph" presetSubtype="0" fill="hold" grpId="0" nodeType="withEffect">
                                  <p:stCondLst>
                                    <p:cond delay="0"/>
                                  </p:stCondLst>
                                  <p:childTnLst>
                                    <p:animEffect transition="out" filter="fade">
                                      <p:cBhvr>
                                        <p:cTn id="54" dur="500" tmFilter="0, 0; .2, .5; .8, .5; 1, 0"/>
                                        <p:tgtEl>
                                          <p:spTgt spid="2">
                                            <p:graphicEl>
                                              <a:dgm id="{66296276-8F00-43F4-B2E0-2D16C15C54A9}"/>
                                            </p:graphicEl>
                                          </p:spTgt>
                                        </p:tgtEl>
                                      </p:cBhvr>
                                    </p:animEffect>
                                    <p:animScale>
                                      <p:cBhvr>
                                        <p:cTn id="55" dur="250" autoRev="1" fill="hold"/>
                                        <p:tgtEl>
                                          <p:spTgt spid="2">
                                            <p:graphicEl>
                                              <a:dgm id="{66296276-8F00-43F4-B2E0-2D16C15C54A9}"/>
                                            </p:graphicEl>
                                          </p:spTgt>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Sub>
          <a:bldDgm bld="lvlOne"/>
        </p:bldSub>
      </p:bldGraphic>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alpha val="89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C86D3-8FD1-4F47-A319-7D0542E48B2F}"/>
              </a:ext>
            </a:extLst>
          </p:cNvPr>
          <p:cNvSpPr>
            <a:spLocks noGrp="1"/>
          </p:cNvSpPr>
          <p:nvPr>
            <p:ph type="title"/>
          </p:nvPr>
        </p:nvSpPr>
        <p:spPr>
          <a:xfrm>
            <a:off x="1258707" y="100102"/>
            <a:ext cx="8596668" cy="668717"/>
          </a:xfrm>
        </p:spPr>
        <p:txBody>
          <a:bodyPr vert="horz" lIns="91440" tIns="45720" rIns="91440" bIns="45720" rtlCol="0">
            <a:normAutofit/>
          </a:bodyPr>
          <a:lstStyle/>
          <a:p>
            <a:r>
              <a:rPr lang="en-GB" dirty="0">
                <a:solidFill>
                  <a:schemeClr val="bg1"/>
                </a:solidFill>
              </a:rPr>
              <a:t>Analysis Process, visualised</a:t>
            </a:r>
            <a:endParaRPr lang="en-US" dirty="0">
              <a:solidFill>
                <a:schemeClr val="bg1"/>
              </a:solidFill>
            </a:endParaRPr>
          </a:p>
        </p:txBody>
      </p:sp>
      <p:sp>
        <p:nvSpPr>
          <p:cNvPr id="12" name="Title 1">
            <a:extLst>
              <a:ext uri="{FF2B5EF4-FFF2-40B4-BE49-F238E27FC236}">
                <a16:creationId xmlns:a16="http://schemas.microsoft.com/office/drawing/2014/main" id="{BDD10D3B-34F3-41E7-8778-A79032CFD484}"/>
              </a:ext>
            </a:extLst>
          </p:cNvPr>
          <p:cNvSpPr txBox="1">
            <a:spLocks/>
          </p:cNvSpPr>
          <p:nvPr/>
        </p:nvSpPr>
        <p:spPr>
          <a:xfrm>
            <a:off x="262229" y="3457910"/>
            <a:ext cx="2510625" cy="668717"/>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sz="2400" dirty="0">
                <a:solidFill>
                  <a:schemeClr val="bg1"/>
                </a:solidFill>
              </a:rPr>
              <a:t>Weighted Index</a:t>
            </a:r>
            <a:endParaRPr lang="en-US" sz="2400" dirty="0">
              <a:solidFill>
                <a:schemeClr val="bg1"/>
              </a:solidFill>
            </a:endParaRPr>
          </a:p>
        </p:txBody>
      </p:sp>
      <p:pic>
        <p:nvPicPr>
          <p:cNvPr id="17" name="Picture 16" descr="Chart, scatter chart&#10;&#10;Description automatically generated">
            <a:extLst>
              <a:ext uri="{FF2B5EF4-FFF2-40B4-BE49-F238E27FC236}">
                <a16:creationId xmlns:a16="http://schemas.microsoft.com/office/drawing/2014/main" id="{07CCC007-EE2F-44EF-BB29-D083806639DA}"/>
              </a:ext>
            </a:extLst>
          </p:cNvPr>
          <p:cNvPicPr>
            <a:picLocks noChangeAspect="1"/>
          </p:cNvPicPr>
          <p:nvPr/>
        </p:nvPicPr>
        <p:blipFill>
          <a:blip r:embed="rId2"/>
          <a:stretch>
            <a:fillRect/>
          </a:stretch>
        </p:blipFill>
        <p:spPr>
          <a:xfrm>
            <a:off x="8808098" y="57591"/>
            <a:ext cx="3224305" cy="3224305"/>
          </a:xfrm>
          <a:prstGeom prst="rect">
            <a:avLst/>
          </a:prstGeom>
        </p:spPr>
      </p:pic>
      <p:sp>
        <p:nvSpPr>
          <p:cNvPr id="18" name="Rectangle: Rounded Corners 17">
            <a:extLst>
              <a:ext uri="{FF2B5EF4-FFF2-40B4-BE49-F238E27FC236}">
                <a16:creationId xmlns:a16="http://schemas.microsoft.com/office/drawing/2014/main" id="{9FBD1AD4-DFA1-49E0-804B-6943B6B65E4C}"/>
              </a:ext>
            </a:extLst>
          </p:cNvPr>
          <p:cNvSpPr/>
          <p:nvPr/>
        </p:nvSpPr>
        <p:spPr>
          <a:xfrm>
            <a:off x="0" y="0"/>
            <a:ext cx="1099335" cy="359595"/>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Joseph</a:t>
            </a:r>
            <a:endParaRPr lang="en-AU" dirty="0"/>
          </a:p>
        </p:txBody>
      </p:sp>
      <p:pic>
        <p:nvPicPr>
          <p:cNvPr id="4" name="Picture 3" descr="Chart&#10;&#10;Description automatically generated">
            <a:extLst>
              <a:ext uri="{FF2B5EF4-FFF2-40B4-BE49-F238E27FC236}">
                <a16:creationId xmlns:a16="http://schemas.microsoft.com/office/drawing/2014/main" id="{AA147E09-31AB-4849-AEA9-59417835C610}"/>
              </a:ext>
            </a:extLst>
          </p:cNvPr>
          <p:cNvPicPr>
            <a:picLocks noChangeAspect="1"/>
          </p:cNvPicPr>
          <p:nvPr/>
        </p:nvPicPr>
        <p:blipFill>
          <a:blip r:embed="rId3"/>
          <a:stretch>
            <a:fillRect/>
          </a:stretch>
        </p:blipFill>
        <p:spPr>
          <a:xfrm>
            <a:off x="195324" y="1054185"/>
            <a:ext cx="4749632" cy="2374816"/>
          </a:xfrm>
          <a:prstGeom prst="rect">
            <a:avLst/>
          </a:prstGeom>
        </p:spPr>
      </p:pic>
      <p:pic>
        <p:nvPicPr>
          <p:cNvPr id="8" name="Picture 7" descr="Chart, line chart&#10;&#10;Description automatically generated">
            <a:extLst>
              <a:ext uri="{FF2B5EF4-FFF2-40B4-BE49-F238E27FC236}">
                <a16:creationId xmlns:a16="http://schemas.microsoft.com/office/drawing/2014/main" id="{3CAC4783-C6BC-4D35-B38B-49FF26D52739}"/>
              </a:ext>
            </a:extLst>
          </p:cNvPr>
          <p:cNvPicPr>
            <a:picLocks noChangeAspect="1"/>
          </p:cNvPicPr>
          <p:nvPr/>
        </p:nvPicPr>
        <p:blipFill>
          <a:blip r:embed="rId4"/>
          <a:stretch>
            <a:fillRect/>
          </a:stretch>
        </p:blipFill>
        <p:spPr>
          <a:xfrm>
            <a:off x="3569747" y="2625064"/>
            <a:ext cx="4577659" cy="3051773"/>
          </a:xfrm>
          <a:prstGeom prst="rect">
            <a:avLst/>
          </a:prstGeom>
        </p:spPr>
      </p:pic>
      <p:sp>
        <p:nvSpPr>
          <p:cNvPr id="13" name="Title 1">
            <a:extLst>
              <a:ext uri="{FF2B5EF4-FFF2-40B4-BE49-F238E27FC236}">
                <a16:creationId xmlns:a16="http://schemas.microsoft.com/office/drawing/2014/main" id="{C99F784C-C803-4EB6-AD6A-DBD192AD0718}"/>
              </a:ext>
            </a:extLst>
          </p:cNvPr>
          <p:cNvSpPr txBox="1">
            <a:spLocks/>
          </p:cNvSpPr>
          <p:nvPr/>
        </p:nvSpPr>
        <p:spPr>
          <a:xfrm>
            <a:off x="3785874" y="5640696"/>
            <a:ext cx="2510625" cy="668717"/>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sz="2400" dirty="0">
                <a:solidFill>
                  <a:schemeClr val="bg1"/>
                </a:solidFill>
              </a:rPr>
              <a:t># Units Sold</a:t>
            </a:r>
            <a:endParaRPr lang="en-US" sz="2400" dirty="0">
              <a:solidFill>
                <a:schemeClr val="bg1"/>
              </a:solidFill>
            </a:endParaRPr>
          </a:p>
        </p:txBody>
      </p:sp>
      <p:pic>
        <p:nvPicPr>
          <p:cNvPr id="10" name="Picture 9" descr="Chart, line chart&#10;&#10;Description automatically generated">
            <a:extLst>
              <a:ext uri="{FF2B5EF4-FFF2-40B4-BE49-F238E27FC236}">
                <a16:creationId xmlns:a16="http://schemas.microsoft.com/office/drawing/2014/main" id="{5C513501-B878-479D-B3E2-CB683E5C78F1}"/>
              </a:ext>
            </a:extLst>
          </p:cNvPr>
          <p:cNvPicPr>
            <a:picLocks noChangeAspect="1"/>
          </p:cNvPicPr>
          <p:nvPr/>
        </p:nvPicPr>
        <p:blipFill>
          <a:blip r:embed="rId5"/>
          <a:stretch>
            <a:fillRect/>
          </a:stretch>
        </p:blipFill>
        <p:spPr>
          <a:xfrm>
            <a:off x="7442368" y="3691579"/>
            <a:ext cx="4749632" cy="3166421"/>
          </a:xfrm>
          <a:prstGeom prst="rect">
            <a:avLst/>
          </a:prstGeom>
        </p:spPr>
      </p:pic>
      <p:sp>
        <p:nvSpPr>
          <p:cNvPr id="26" name="Title 1">
            <a:extLst>
              <a:ext uri="{FF2B5EF4-FFF2-40B4-BE49-F238E27FC236}">
                <a16:creationId xmlns:a16="http://schemas.microsoft.com/office/drawing/2014/main" id="{4DC021D0-A666-43DE-B7E0-41C59272FA28}"/>
              </a:ext>
            </a:extLst>
          </p:cNvPr>
          <p:cNvSpPr txBox="1">
            <a:spLocks/>
          </p:cNvSpPr>
          <p:nvPr/>
        </p:nvSpPr>
        <p:spPr>
          <a:xfrm>
            <a:off x="5858576" y="1447100"/>
            <a:ext cx="3591667" cy="668717"/>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sz="2400" dirty="0">
                <a:solidFill>
                  <a:schemeClr val="bg1"/>
                </a:solidFill>
              </a:rPr>
              <a:t>And another check…</a:t>
            </a:r>
            <a:endParaRPr lang="en-US" sz="2400" dirty="0">
              <a:solidFill>
                <a:schemeClr val="bg1"/>
              </a:solidFill>
            </a:endParaRPr>
          </a:p>
        </p:txBody>
      </p:sp>
      <p:sp>
        <p:nvSpPr>
          <p:cNvPr id="14" name="Title 1">
            <a:extLst>
              <a:ext uri="{FF2B5EF4-FFF2-40B4-BE49-F238E27FC236}">
                <a16:creationId xmlns:a16="http://schemas.microsoft.com/office/drawing/2014/main" id="{3DA94A25-24A1-424D-8359-62F473566368}"/>
              </a:ext>
            </a:extLst>
          </p:cNvPr>
          <p:cNvSpPr txBox="1">
            <a:spLocks/>
          </p:cNvSpPr>
          <p:nvPr/>
        </p:nvSpPr>
        <p:spPr>
          <a:xfrm>
            <a:off x="9164937" y="4150950"/>
            <a:ext cx="2510625" cy="668717"/>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sz="2400" dirty="0">
                <a:solidFill>
                  <a:schemeClr val="bg1"/>
                </a:solidFill>
              </a:rPr>
              <a:t>Iron Ore Price</a:t>
            </a:r>
            <a:endParaRPr lang="en-US" sz="2400" dirty="0">
              <a:solidFill>
                <a:schemeClr val="bg1"/>
              </a:solidFill>
            </a:endParaRPr>
          </a:p>
        </p:txBody>
      </p:sp>
    </p:spTree>
    <p:extLst>
      <p:ext uri="{BB962C8B-B14F-4D97-AF65-F5344CB8AC3E}">
        <p14:creationId xmlns:p14="http://schemas.microsoft.com/office/powerpoint/2010/main" val="978691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26" grpId="0"/>
      <p:bldP spid="14"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alpha val="89000"/>
          </a:schemeClr>
        </a:solidFill>
        <a:effectLst/>
      </p:bgPr>
    </p:bg>
    <p:spTree>
      <p:nvGrpSpPr>
        <p:cNvPr id="1" name=""/>
        <p:cNvGrpSpPr/>
        <p:nvPr/>
      </p:nvGrpSpPr>
      <p:grpSpPr>
        <a:xfrm>
          <a:off x="0" y="0"/>
          <a:ext cx="0" cy="0"/>
          <a:chOff x="0" y="0"/>
          <a:chExt cx="0" cy="0"/>
        </a:xfrm>
      </p:grpSpPr>
      <p:pic>
        <p:nvPicPr>
          <p:cNvPr id="8" name="Picture 7" descr="Chart, histogram&#10;&#10;Description automatically generated">
            <a:extLst>
              <a:ext uri="{FF2B5EF4-FFF2-40B4-BE49-F238E27FC236}">
                <a16:creationId xmlns:a16="http://schemas.microsoft.com/office/drawing/2014/main" id="{BF38FF91-9157-4390-AD6B-33F0881F7F2A}"/>
              </a:ext>
            </a:extLst>
          </p:cNvPr>
          <p:cNvPicPr>
            <a:picLocks noChangeAspect="1"/>
          </p:cNvPicPr>
          <p:nvPr/>
        </p:nvPicPr>
        <p:blipFill>
          <a:blip r:embed="rId2"/>
          <a:stretch>
            <a:fillRect/>
          </a:stretch>
        </p:blipFill>
        <p:spPr>
          <a:xfrm>
            <a:off x="112347" y="492828"/>
            <a:ext cx="8072572" cy="5381715"/>
          </a:xfrm>
          <a:prstGeom prst="rect">
            <a:avLst/>
          </a:prstGeom>
        </p:spPr>
      </p:pic>
      <p:sp>
        <p:nvSpPr>
          <p:cNvPr id="4" name="TextBox 3">
            <a:extLst>
              <a:ext uri="{FF2B5EF4-FFF2-40B4-BE49-F238E27FC236}">
                <a16:creationId xmlns:a16="http://schemas.microsoft.com/office/drawing/2014/main" id="{6F4D1B4D-C46D-582E-6A2D-E0090047CB42}"/>
              </a:ext>
            </a:extLst>
          </p:cNvPr>
          <p:cNvSpPr txBox="1"/>
          <p:nvPr/>
        </p:nvSpPr>
        <p:spPr>
          <a:xfrm>
            <a:off x="7892882" y="6172896"/>
            <a:ext cx="4365793" cy="738664"/>
          </a:xfrm>
          <a:prstGeom prst="rect">
            <a:avLst/>
          </a:prstGeom>
          <a:noFill/>
        </p:spPr>
        <p:txBody>
          <a:bodyPr wrap="square">
            <a:spAutoFit/>
          </a:bodyPr>
          <a:lstStyle/>
          <a:p>
            <a:r>
              <a:rPr lang="en-GB" sz="1050" b="0" i="0" dirty="0">
                <a:solidFill>
                  <a:schemeClr val="bg1"/>
                </a:solidFill>
                <a:effectLst/>
              </a:rPr>
              <a:t>INFO: This graph shows the housing market in Perth has peaked in </a:t>
            </a:r>
            <a:r>
              <a:rPr lang="en-GB" sz="1050" b="0" i="0" dirty="0" err="1">
                <a:solidFill>
                  <a:schemeClr val="bg1"/>
                </a:solidFill>
                <a:effectLst/>
              </a:rPr>
              <a:t>december</a:t>
            </a:r>
            <a:r>
              <a:rPr lang="en-GB" sz="1050" b="0" i="0" dirty="0">
                <a:solidFill>
                  <a:schemeClr val="bg1"/>
                </a:solidFill>
                <a:effectLst/>
              </a:rPr>
              <a:t> 2013 with a median price of $550 As 2020, the housing market is impacted by Covid 19 early only, the trend quickly shift upward toward the end of 2020</a:t>
            </a:r>
            <a:endParaRPr lang="en-AU" sz="1050" dirty="0">
              <a:solidFill>
                <a:schemeClr val="bg1"/>
              </a:solidFill>
            </a:endParaRPr>
          </a:p>
        </p:txBody>
      </p:sp>
      <p:grpSp>
        <p:nvGrpSpPr>
          <p:cNvPr id="12" name="Group 11">
            <a:extLst>
              <a:ext uri="{FF2B5EF4-FFF2-40B4-BE49-F238E27FC236}">
                <a16:creationId xmlns:a16="http://schemas.microsoft.com/office/drawing/2014/main" id="{0AAF3FE4-C6E6-13CB-24F4-119F95603735}"/>
              </a:ext>
            </a:extLst>
          </p:cNvPr>
          <p:cNvGrpSpPr/>
          <p:nvPr/>
        </p:nvGrpSpPr>
        <p:grpSpPr>
          <a:xfrm>
            <a:off x="536549" y="6057900"/>
            <a:ext cx="4787926" cy="806732"/>
            <a:chOff x="8835570" y="59202"/>
            <a:chExt cx="12245371" cy="4369786"/>
          </a:xfrm>
        </p:grpSpPr>
        <p:pic>
          <p:nvPicPr>
            <p:cNvPr id="6" name="Picture 5" descr="Chart&#10;&#10;Description automatically generated with medium confidence">
              <a:extLst>
                <a:ext uri="{FF2B5EF4-FFF2-40B4-BE49-F238E27FC236}">
                  <a16:creationId xmlns:a16="http://schemas.microsoft.com/office/drawing/2014/main" id="{B2FAEACB-E883-8E5E-927F-2290BBA62F8B}"/>
                </a:ext>
              </a:extLst>
            </p:cNvPr>
            <p:cNvPicPr>
              <a:picLocks noChangeAspect="1"/>
            </p:cNvPicPr>
            <p:nvPr/>
          </p:nvPicPr>
          <p:blipFill>
            <a:blip r:embed="rId3"/>
            <a:stretch>
              <a:fillRect/>
            </a:stretch>
          </p:blipFill>
          <p:spPr>
            <a:xfrm>
              <a:off x="8835570" y="282498"/>
              <a:ext cx="3047096" cy="3923199"/>
            </a:xfrm>
            <a:prstGeom prst="rect">
              <a:avLst/>
            </a:prstGeom>
            <a:ln>
              <a:noFill/>
            </a:ln>
            <a:effectLst>
              <a:outerShdw blurRad="190500" algn="tl" rotWithShape="0">
                <a:srgbClr val="000000">
                  <a:alpha val="70000"/>
                </a:srgbClr>
              </a:outerShdw>
            </a:effectLst>
          </p:spPr>
        </p:pic>
        <p:sp>
          <p:nvSpPr>
            <p:cNvPr id="7" name="TextBox 6">
              <a:extLst>
                <a:ext uri="{FF2B5EF4-FFF2-40B4-BE49-F238E27FC236}">
                  <a16:creationId xmlns:a16="http://schemas.microsoft.com/office/drawing/2014/main" id="{CA2BD795-C84C-9293-1440-F2EB7A77B9F4}"/>
                </a:ext>
              </a:extLst>
            </p:cNvPr>
            <p:cNvSpPr txBox="1"/>
            <p:nvPr/>
          </p:nvSpPr>
          <p:spPr>
            <a:xfrm>
              <a:off x="12024159" y="59202"/>
              <a:ext cx="9056782" cy="4369786"/>
            </a:xfrm>
            <a:prstGeom prst="rect">
              <a:avLst/>
            </a:prstGeom>
            <a:noFill/>
          </p:spPr>
          <p:txBody>
            <a:bodyPr wrap="square" rtlCol="0">
              <a:spAutoFit/>
            </a:bodyPr>
            <a:lstStyle/>
            <a:p>
              <a:r>
                <a:rPr lang="en-AU" sz="1600" dirty="0">
                  <a:hlinkClick r:id="rId4"/>
                </a:rPr>
                <a:t>https://www.bmtqs.com.au/bmt-insider/population-records-broken-all-over-australia/</a:t>
              </a:r>
              <a:endParaRPr lang="en-AU" sz="1600" dirty="0"/>
            </a:p>
          </p:txBody>
        </p:sp>
      </p:grpSp>
      <p:pic>
        <p:nvPicPr>
          <p:cNvPr id="15" name="Picture 14" descr="Chart, line chart&#10;&#10;Description automatically generated">
            <a:extLst>
              <a:ext uri="{FF2B5EF4-FFF2-40B4-BE49-F238E27FC236}">
                <a16:creationId xmlns:a16="http://schemas.microsoft.com/office/drawing/2014/main" id="{26A80379-D99D-CC20-20FD-8A84C04755DC}"/>
              </a:ext>
            </a:extLst>
          </p:cNvPr>
          <p:cNvPicPr>
            <a:picLocks noChangeAspect="1"/>
          </p:cNvPicPr>
          <p:nvPr/>
        </p:nvPicPr>
        <p:blipFill>
          <a:blip r:embed="rId5"/>
          <a:stretch>
            <a:fillRect/>
          </a:stretch>
        </p:blipFill>
        <p:spPr>
          <a:xfrm>
            <a:off x="6462857" y="6226457"/>
            <a:ext cx="1278428" cy="631543"/>
          </a:xfrm>
          <a:prstGeom prst="rect">
            <a:avLst/>
          </a:prstGeom>
        </p:spPr>
      </p:pic>
      <p:sp>
        <p:nvSpPr>
          <p:cNvPr id="14" name="Title 1">
            <a:extLst>
              <a:ext uri="{FF2B5EF4-FFF2-40B4-BE49-F238E27FC236}">
                <a16:creationId xmlns:a16="http://schemas.microsoft.com/office/drawing/2014/main" id="{16717CBA-633F-4C1A-B25B-51008FB33746}"/>
              </a:ext>
            </a:extLst>
          </p:cNvPr>
          <p:cNvSpPr txBox="1">
            <a:spLocks/>
          </p:cNvSpPr>
          <p:nvPr/>
        </p:nvSpPr>
        <p:spPr>
          <a:xfrm>
            <a:off x="1384376" y="89807"/>
            <a:ext cx="8596668" cy="668717"/>
          </a:xfrm>
          <a:prstGeom prst="rect">
            <a:avLst/>
          </a:prstGeom>
        </p:spPr>
        <p:txBody>
          <a:bodyPr vert="horz" lIns="91440" tIns="45720" rIns="91440" bIns="45720" rtlCol="0">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dirty="0">
                <a:solidFill>
                  <a:schemeClr val="bg1"/>
                </a:solidFill>
              </a:rPr>
              <a:t>And the results are……</a:t>
            </a:r>
            <a:endParaRPr lang="en-US" dirty="0">
              <a:solidFill>
                <a:schemeClr val="bg1"/>
              </a:solidFill>
            </a:endParaRPr>
          </a:p>
        </p:txBody>
      </p:sp>
      <p:sp>
        <p:nvSpPr>
          <p:cNvPr id="3" name="TextBox 2">
            <a:extLst>
              <a:ext uri="{FF2B5EF4-FFF2-40B4-BE49-F238E27FC236}">
                <a16:creationId xmlns:a16="http://schemas.microsoft.com/office/drawing/2014/main" id="{7DB5A9A4-865B-4ACA-AB17-98DB2F6D8DCC}"/>
              </a:ext>
            </a:extLst>
          </p:cNvPr>
          <p:cNvSpPr txBox="1"/>
          <p:nvPr/>
        </p:nvSpPr>
        <p:spPr>
          <a:xfrm>
            <a:off x="8046529" y="971188"/>
            <a:ext cx="4111393" cy="3970318"/>
          </a:xfrm>
          <a:prstGeom prst="rect">
            <a:avLst/>
          </a:prstGeom>
          <a:noFill/>
        </p:spPr>
        <p:txBody>
          <a:bodyPr wrap="square" rtlCol="0">
            <a:spAutoFit/>
          </a:bodyPr>
          <a:lstStyle/>
          <a:p>
            <a:pPr marL="285750" indent="-285750">
              <a:buFont typeface="Arial" panose="020B0604020202020204" pitchFamily="34" charset="0"/>
              <a:buChar char="•"/>
            </a:pPr>
            <a:r>
              <a:rPr lang="en-AU" sz="1200" b="0" i="0" dirty="0">
                <a:solidFill>
                  <a:schemeClr val="bg1"/>
                </a:solidFill>
                <a:effectLst/>
              </a:rPr>
              <a:t>There is no-correlation of </a:t>
            </a:r>
            <a:r>
              <a:rPr lang="en-AU" sz="1200" b="0" i="0" dirty="0" err="1">
                <a:solidFill>
                  <a:schemeClr val="bg1"/>
                </a:solidFill>
                <a:effectLst/>
              </a:rPr>
              <a:t>iron_ore</a:t>
            </a:r>
            <a:r>
              <a:rPr lang="en-AU" sz="1200" b="0" i="0" dirty="0">
                <a:solidFill>
                  <a:schemeClr val="bg1"/>
                </a:solidFill>
                <a:effectLst/>
              </a:rPr>
              <a:t> price and Number of Unit Sold w.r.t time value </a:t>
            </a:r>
            <a:r>
              <a:rPr lang="en-AU" sz="1200" b="0" i="0" dirty="0" err="1">
                <a:solidFill>
                  <a:schemeClr val="bg1"/>
                </a:solidFill>
                <a:effectLst/>
              </a:rPr>
              <a:t>because,the</a:t>
            </a:r>
            <a:r>
              <a:rPr lang="en-AU" sz="1200" b="0" i="0" dirty="0">
                <a:solidFill>
                  <a:schemeClr val="bg1"/>
                </a:solidFill>
                <a:effectLst/>
              </a:rPr>
              <a:t> R-squared value is -0.3, which means no data fit in the model.</a:t>
            </a:r>
          </a:p>
          <a:p>
            <a:pPr marL="285750" indent="-285750">
              <a:buFont typeface="Arial" panose="020B0604020202020204" pitchFamily="34" charset="0"/>
              <a:buChar char="•"/>
            </a:pPr>
            <a:endParaRPr lang="en-GB" sz="1200" b="0" i="0" dirty="0">
              <a:solidFill>
                <a:schemeClr val="bg1"/>
              </a:solidFill>
              <a:effectLst/>
            </a:endParaRPr>
          </a:p>
          <a:p>
            <a:pPr marL="285750" indent="-285750">
              <a:buFont typeface="Arial" panose="020B0604020202020204" pitchFamily="34" charset="0"/>
              <a:buChar char="•"/>
            </a:pPr>
            <a:r>
              <a:rPr lang="en-GB" sz="1200" b="0" i="0" dirty="0">
                <a:solidFill>
                  <a:schemeClr val="bg1"/>
                </a:solidFill>
                <a:effectLst/>
              </a:rPr>
              <a:t>The results show an apparent correlation between iron ore price (purple line)  and housing price index (green bar), however it also shows and inverse for the number of units sold (orange)</a:t>
            </a:r>
          </a:p>
          <a:p>
            <a:pPr marL="285750" indent="-285750">
              <a:buFont typeface="Arial" panose="020B0604020202020204" pitchFamily="34" charset="0"/>
              <a:buChar char="•"/>
            </a:pPr>
            <a:endParaRPr lang="en-GB" sz="1200" b="0" i="0" dirty="0">
              <a:solidFill>
                <a:schemeClr val="bg1"/>
              </a:solidFill>
              <a:effectLst/>
            </a:endParaRPr>
          </a:p>
          <a:p>
            <a:pPr marL="285750" indent="-285750">
              <a:buFont typeface="Arial" panose="020B0604020202020204" pitchFamily="34" charset="0"/>
              <a:buChar char="•"/>
            </a:pPr>
            <a:r>
              <a:rPr lang="en-GB" sz="1200" dirty="0">
                <a:solidFill>
                  <a:schemeClr val="bg1"/>
                </a:solidFill>
              </a:rPr>
              <a:t>The reviewed data points to an increase of first home owner grants increasing in 2008 with the commencement of a rates easing cycle by the RBA in 2011 that coincide with a slowdown in housing stock in 2012.</a:t>
            </a:r>
          </a:p>
          <a:p>
            <a:pPr marL="285750" indent="-285750">
              <a:buFont typeface="Arial" panose="020B0604020202020204" pitchFamily="34" charset="0"/>
              <a:buChar char="•"/>
            </a:pPr>
            <a:endParaRPr lang="en-GB" sz="1200" dirty="0">
              <a:solidFill>
                <a:schemeClr val="bg1"/>
              </a:solidFill>
            </a:endParaRPr>
          </a:p>
          <a:p>
            <a:pPr marL="285750" indent="-285750">
              <a:buFont typeface="Arial" panose="020B0604020202020204" pitchFamily="34" charset="0"/>
              <a:buChar char="•"/>
            </a:pPr>
            <a:r>
              <a:rPr lang="en-GB" sz="1200" dirty="0" err="1">
                <a:solidFill>
                  <a:schemeClr val="bg1"/>
                </a:solidFill>
              </a:rPr>
              <a:t>Anectdotally</a:t>
            </a:r>
            <a:r>
              <a:rPr lang="en-GB" sz="1200" dirty="0">
                <a:solidFill>
                  <a:schemeClr val="bg1"/>
                </a:solidFill>
              </a:rPr>
              <a:t>…The correlation is not exact as the average household debt starts increasing in 2014 and the trend is still growing, this may be related to the increase in housing stock turnover regardless of the iron ore price</a:t>
            </a:r>
          </a:p>
          <a:p>
            <a:endParaRPr lang="en-AU" sz="1200" dirty="0"/>
          </a:p>
        </p:txBody>
      </p:sp>
      <p:sp>
        <p:nvSpPr>
          <p:cNvPr id="17" name="TextBox 16">
            <a:extLst>
              <a:ext uri="{FF2B5EF4-FFF2-40B4-BE49-F238E27FC236}">
                <a16:creationId xmlns:a16="http://schemas.microsoft.com/office/drawing/2014/main" id="{F357EAEA-D477-4FB1-8D9F-B8B5E86B1C9F}"/>
              </a:ext>
            </a:extLst>
          </p:cNvPr>
          <p:cNvSpPr txBox="1"/>
          <p:nvPr/>
        </p:nvSpPr>
        <p:spPr>
          <a:xfrm>
            <a:off x="6388212" y="6041791"/>
            <a:ext cx="7062786" cy="184666"/>
          </a:xfrm>
          <a:prstGeom prst="rect">
            <a:avLst/>
          </a:prstGeom>
          <a:noFill/>
        </p:spPr>
        <p:txBody>
          <a:bodyPr wrap="square">
            <a:spAutoFit/>
          </a:bodyPr>
          <a:lstStyle/>
          <a:p>
            <a:r>
              <a:rPr lang="en-AU" sz="600" dirty="0">
                <a:solidFill>
                  <a:schemeClr val="bg1"/>
                </a:solidFill>
              </a:rPr>
              <a:t>Source: </a:t>
            </a:r>
            <a:r>
              <a:rPr lang="en-AU" sz="600" dirty="0" err="1">
                <a:solidFill>
                  <a:schemeClr val="bg1"/>
                </a:solidFill>
              </a:rPr>
              <a:t>Propertyology</a:t>
            </a:r>
            <a:r>
              <a:rPr lang="en-AU" sz="600" dirty="0">
                <a:solidFill>
                  <a:schemeClr val="bg1"/>
                </a:solidFill>
              </a:rPr>
              <a:t>, ABS, REIWA</a:t>
            </a:r>
          </a:p>
        </p:txBody>
      </p:sp>
      <p:sp>
        <p:nvSpPr>
          <p:cNvPr id="10" name="Right Brace 9">
            <a:extLst>
              <a:ext uri="{FF2B5EF4-FFF2-40B4-BE49-F238E27FC236}">
                <a16:creationId xmlns:a16="http://schemas.microsoft.com/office/drawing/2014/main" id="{E062C605-503F-4B9B-8353-D674D6A29C6E}"/>
              </a:ext>
            </a:extLst>
          </p:cNvPr>
          <p:cNvSpPr/>
          <p:nvPr/>
        </p:nvSpPr>
        <p:spPr>
          <a:xfrm rot="10800000">
            <a:off x="1171350" y="2439555"/>
            <a:ext cx="239474" cy="2373507"/>
          </a:xfrm>
          <a:prstGeom prst="rightBrace">
            <a:avLst>
              <a:gd name="adj1" fmla="val 5054"/>
              <a:gd name="adj2" fmla="val 50000"/>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sp>
        <p:nvSpPr>
          <p:cNvPr id="18" name="TextBox 17">
            <a:extLst>
              <a:ext uri="{FF2B5EF4-FFF2-40B4-BE49-F238E27FC236}">
                <a16:creationId xmlns:a16="http://schemas.microsoft.com/office/drawing/2014/main" id="{37E7F3F6-3AAE-4EF9-BE2B-338B96F3F2C0}"/>
              </a:ext>
            </a:extLst>
          </p:cNvPr>
          <p:cNvSpPr txBox="1"/>
          <p:nvPr/>
        </p:nvSpPr>
        <p:spPr>
          <a:xfrm>
            <a:off x="1291087" y="1680700"/>
            <a:ext cx="2544094" cy="430887"/>
          </a:xfrm>
          <a:prstGeom prst="rect">
            <a:avLst/>
          </a:prstGeom>
          <a:noFill/>
        </p:spPr>
        <p:txBody>
          <a:bodyPr wrap="square" rtlCol="0">
            <a:spAutoFit/>
          </a:bodyPr>
          <a:lstStyle/>
          <a:p>
            <a:r>
              <a:rPr lang="en-US" sz="1100" dirty="0">
                <a:solidFill>
                  <a:schemeClr val="bg1"/>
                </a:solidFill>
              </a:rPr>
              <a:t>Weighted Index Variation of Pricing</a:t>
            </a:r>
          </a:p>
          <a:p>
            <a:r>
              <a:rPr lang="en-US" sz="1100" dirty="0">
                <a:solidFill>
                  <a:schemeClr val="bg1"/>
                </a:solidFill>
              </a:rPr>
              <a:t>-2% to 6% relative to Iron ore price</a:t>
            </a:r>
            <a:endParaRPr lang="en-AU" sz="1100" dirty="0">
              <a:solidFill>
                <a:schemeClr val="bg1"/>
              </a:solidFill>
            </a:endParaRPr>
          </a:p>
        </p:txBody>
      </p:sp>
      <p:sp>
        <p:nvSpPr>
          <p:cNvPr id="19" name="Arrow: Down 18">
            <a:extLst>
              <a:ext uri="{FF2B5EF4-FFF2-40B4-BE49-F238E27FC236}">
                <a16:creationId xmlns:a16="http://schemas.microsoft.com/office/drawing/2014/main" id="{C94D38B7-88CA-49D9-83D3-3E109A418519}"/>
              </a:ext>
            </a:extLst>
          </p:cNvPr>
          <p:cNvSpPr/>
          <p:nvPr/>
        </p:nvSpPr>
        <p:spPr>
          <a:xfrm rot="19696902">
            <a:off x="4096665" y="2722378"/>
            <a:ext cx="430888" cy="1006868"/>
          </a:xfrm>
          <a:prstGeom prst="downArrow">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0" name="Arrow: Down 19">
            <a:extLst>
              <a:ext uri="{FF2B5EF4-FFF2-40B4-BE49-F238E27FC236}">
                <a16:creationId xmlns:a16="http://schemas.microsoft.com/office/drawing/2014/main" id="{0FED3E84-3289-4C00-B5E1-700C1282110E}"/>
              </a:ext>
            </a:extLst>
          </p:cNvPr>
          <p:cNvSpPr/>
          <p:nvPr/>
        </p:nvSpPr>
        <p:spPr>
          <a:xfrm>
            <a:off x="7763716" y="1150704"/>
            <a:ext cx="258331" cy="470809"/>
          </a:xfrm>
          <a:prstGeom prst="downArrow">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1" name="Arrow: Down 20">
            <a:extLst>
              <a:ext uri="{FF2B5EF4-FFF2-40B4-BE49-F238E27FC236}">
                <a16:creationId xmlns:a16="http://schemas.microsoft.com/office/drawing/2014/main" id="{B5444667-4F2E-449D-9B72-303F82FEA250}"/>
              </a:ext>
            </a:extLst>
          </p:cNvPr>
          <p:cNvSpPr/>
          <p:nvPr/>
        </p:nvSpPr>
        <p:spPr>
          <a:xfrm rot="19696902">
            <a:off x="3786378" y="3972769"/>
            <a:ext cx="430888" cy="1006868"/>
          </a:xfrm>
          <a:prstGeom prst="downArrow">
            <a:avLst/>
          </a:prstGeom>
          <a:solidFill>
            <a:srgbClr val="9CC8C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2" name="Arrow: Down 21">
            <a:extLst>
              <a:ext uri="{FF2B5EF4-FFF2-40B4-BE49-F238E27FC236}">
                <a16:creationId xmlns:a16="http://schemas.microsoft.com/office/drawing/2014/main" id="{9C3BB605-8F18-4DBF-9083-15D42642D1F3}"/>
              </a:ext>
            </a:extLst>
          </p:cNvPr>
          <p:cNvSpPr/>
          <p:nvPr/>
        </p:nvSpPr>
        <p:spPr>
          <a:xfrm rot="12092623">
            <a:off x="6320739" y="2408249"/>
            <a:ext cx="430888" cy="1006868"/>
          </a:xfrm>
          <a:prstGeom prst="downArrow">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3" name="Arrow: Down 22">
            <a:extLst>
              <a:ext uri="{FF2B5EF4-FFF2-40B4-BE49-F238E27FC236}">
                <a16:creationId xmlns:a16="http://schemas.microsoft.com/office/drawing/2014/main" id="{125988D0-947D-40D4-BEAE-0796D5C22ADE}"/>
              </a:ext>
            </a:extLst>
          </p:cNvPr>
          <p:cNvSpPr/>
          <p:nvPr/>
        </p:nvSpPr>
        <p:spPr>
          <a:xfrm rot="12155594">
            <a:off x="6824183" y="3670442"/>
            <a:ext cx="430888" cy="1006868"/>
          </a:xfrm>
          <a:prstGeom prst="downArrow">
            <a:avLst/>
          </a:prstGeom>
          <a:solidFill>
            <a:srgbClr val="9CC8C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4" name="Rectangle: Rounded Corners 23">
            <a:extLst>
              <a:ext uri="{FF2B5EF4-FFF2-40B4-BE49-F238E27FC236}">
                <a16:creationId xmlns:a16="http://schemas.microsoft.com/office/drawing/2014/main" id="{7CEB7CA5-4920-40D9-AAEE-DB1D3EB6DF7A}"/>
              </a:ext>
            </a:extLst>
          </p:cNvPr>
          <p:cNvSpPr/>
          <p:nvPr/>
        </p:nvSpPr>
        <p:spPr>
          <a:xfrm>
            <a:off x="112347" y="34591"/>
            <a:ext cx="1099335" cy="359595"/>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Johan</a:t>
            </a:r>
            <a:endParaRPr lang="en-AU" dirty="0"/>
          </a:p>
        </p:txBody>
      </p:sp>
    </p:spTree>
    <p:extLst>
      <p:ext uri="{BB962C8B-B14F-4D97-AF65-F5344CB8AC3E}">
        <p14:creationId xmlns:p14="http://schemas.microsoft.com/office/powerpoint/2010/main" val="3895725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7" grpId="0"/>
      <p:bldP spid="10" grpId="0" animBg="1"/>
      <p:bldP spid="18" grpId="0"/>
      <p:bldP spid="19" grpId="0" animBg="1"/>
      <p:bldP spid="21" grpId="0" animBg="1"/>
      <p:bldP spid="22" grpId="0" animBg="1"/>
      <p:bldP spid="2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alpha val="89000"/>
          </a:schemeClr>
        </a:solidFill>
        <a:effectLst/>
      </p:bgPr>
    </p:bg>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8034D323-AD02-4DA0-B5C8-2647038ED15A}"/>
              </a:ext>
            </a:extLst>
          </p:cNvPr>
          <p:cNvSpPr txBox="1"/>
          <p:nvPr/>
        </p:nvSpPr>
        <p:spPr>
          <a:xfrm>
            <a:off x="1101010" y="-5331"/>
            <a:ext cx="10552925" cy="707886"/>
          </a:xfrm>
          <a:prstGeom prst="rect">
            <a:avLst/>
          </a:prstGeom>
          <a:noFill/>
        </p:spPr>
        <p:txBody>
          <a:bodyPr wrap="square" rtlCol="0">
            <a:spAutoFit/>
          </a:bodyPr>
          <a:lstStyle/>
          <a:p>
            <a:r>
              <a:rPr lang="en-US" sz="4000" b="1" dirty="0">
                <a:solidFill>
                  <a:schemeClr val="bg1"/>
                </a:solidFill>
                <a:latin typeface="Arial" panose="020B0604020202020204" pitchFamily="34" charset="0"/>
                <a:cs typeface="Arial" panose="020B0604020202020204" pitchFamily="34" charset="0"/>
              </a:rPr>
              <a:t>Summary did we answer the question?</a:t>
            </a:r>
            <a:endParaRPr lang="en-AU" sz="4000" b="1" dirty="0">
              <a:solidFill>
                <a:schemeClr val="bg1"/>
              </a:solidFill>
              <a:latin typeface="Arial" panose="020B0604020202020204" pitchFamily="34" charset="0"/>
              <a:cs typeface="Arial" panose="020B0604020202020204" pitchFamily="34" charset="0"/>
            </a:endParaRPr>
          </a:p>
        </p:txBody>
      </p:sp>
      <p:sp>
        <p:nvSpPr>
          <p:cNvPr id="15" name="TextBox 14">
            <a:extLst>
              <a:ext uri="{FF2B5EF4-FFF2-40B4-BE49-F238E27FC236}">
                <a16:creationId xmlns:a16="http://schemas.microsoft.com/office/drawing/2014/main" id="{7A83A757-4F88-4C1D-8B7C-1DE86CC309C7}"/>
              </a:ext>
            </a:extLst>
          </p:cNvPr>
          <p:cNvSpPr txBox="1"/>
          <p:nvPr/>
        </p:nvSpPr>
        <p:spPr>
          <a:xfrm>
            <a:off x="111965" y="702555"/>
            <a:ext cx="11541970" cy="6463308"/>
          </a:xfrm>
          <a:prstGeom prst="rect">
            <a:avLst/>
          </a:prstGeom>
          <a:noFill/>
        </p:spPr>
        <p:txBody>
          <a:bodyPr wrap="square" rtlCol="0">
            <a:spAutoFit/>
          </a:bodyPr>
          <a:lstStyle/>
          <a:p>
            <a:pPr marL="571500" indent="-571500">
              <a:buFont typeface="Arial" panose="020B0604020202020204" pitchFamily="34" charset="0"/>
              <a:buChar char="•"/>
            </a:pPr>
            <a:r>
              <a:rPr lang="en-US" sz="2400" dirty="0">
                <a:solidFill>
                  <a:schemeClr val="bg1"/>
                </a:solidFill>
                <a:latin typeface="Arial" panose="020B0604020202020204" pitchFamily="34" charset="0"/>
                <a:cs typeface="Arial" panose="020B0604020202020204" pitchFamily="34" charset="0"/>
              </a:rPr>
              <a:t>Is there a correlation between the iron ore price cycle and Perth’s residential property prices? </a:t>
            </a:r>
            <a:r>
              <a:rPr lang="en-US" sz="2400" b="1" dirty="0">
                <a:solidFill>
                  <a:srgbClr val="FF0000"/>
                </a:solidFill>
                <a:latin typeface="Arial" panose="020B0604020202020204" pitchFamily="34" charset="0"/>
                <a:cs typeface="Arial" panose="020B0604020202020204" pitchFamily="34" charset="0"/>
              </a:rPr>
              <a:t>YES and NO</a:t>
            </a:r>
          </a:p>
          <a:p>
            <a:pPr marL="571500" indent="-571500">
              <a:buFont typeface="Arial" panose="020B0604020202020204" pitchFamily="34" charset="0"/>
              <a:buChar char="•"/>
            </a:pPr>
            <a:endParaRPr lang="en-US" sz="2800" dirty="0">
              <a:solidFill>
                <a:schemeClr val="bg1"/>
              </a:solidFill>
              <a:latin typeface="Arial" panose="020B0604020202020204" pitchFamily="34" charset="0"/>
              <a:cs typeface="Arial" panose="020B0604020202020204" pitchFamily="34" charset="0"/>
            </a:endParaRPr>
          </a:p>
          <a:p>
            <a:pPr marL="571500" indent="-571500">
              <a:buFont typeface="Arial" panose="020B0604020202020204" pitchFamily="34" charset="0"/>
              <a:buChar char="•"/>
            </a:pPr>
            <a:r>
              <a:rPr lang="en-US" sz="2400" dirty="0">
                <a:solidFill>
                  <a:schemeClr val="bg1"/>
                </a:solidFill>
                <a:latin typeface="Arial" panose="020B0604020202020204" pitchFamily="34" charset="0"/>
                <a:cs typeface="Arial" panose="020B0604020202020204" pitchFamily="34" charset="0"/>
              </a:rPr>
              <a:t>How do the iron price rise and fall impact the Perth residential property price weighted average index? </a:t>
            </a:r>
          </a:p>
          <a:p>
            <a:pPr marL="571500" indent="-571500">
              <a:buFont typeface="Arial" panose="020B0604020202020204" pitchFamily="34" charset="0"/>
              <a:buChar char="•"/>
            </a:pPr>
            <a:r>
              <a:rPr lang="en-US" dirty="0">
                <a:solidFill>
                  <a:srgbClr val="FF0000"/>
                </a:solidFill>
                <a:latin typeface="Arial" panose="020B0604020202020204" pitchFamily="34" charset="0"/>
                <a:cs typeface="Arial" panose="020B0604020202020204" pitchFamily="34" charset="0"/>
              </a:rPr>
              <a:t>As shown there is a direct correlation between the house index and the ore price</a:t>
            </a:r>
          </a:p>
          <a:p>
            <a:pPr marL="571500" indent="-571500">
              <a:buFont typeface="Arial" panose="020B0604020202020204" pitchFamily="34" charset="0"/>
              <a:buChar char="•"/>
            </a:pPr>
            <a:endParaRPr lang="en-US" sz="2800" dirty="0">
              <a:solidFill>
                <a:schemeClr val="bg1"/>
              </a:solidFill>
              <a:latin typeface="Arial" panose="020B0604020202020204" pitchFamily="34" charset="0"/>
              <a:cs typeface="Arial" panose="020B0604020202020204" pitchFamily="34" charset="0"/>
            </a:endParaRPr>
          </a:p>
          <a:p>
            <a:pPr marL="571500" indent="-571500">
              <a:buFont typeface="Arial" panose="020B0604020202020204" pitchFamily="34" charset="0"/>
              <a:buChar char="•"/>
            </a:pPr>
            <a:r>
              <a:rPr lang="en-US" sz="2400" dirty="0">
                <a:solidFill>
                  <a:schemeClr val="bg1"/>
                </a:solidFill>
                <a:latin typeface="Arial" panose="020B0604020202020204" pitchFamily="34" charset="0"/>
                <a:cs typeface="Arial" panose="020B0604020202020204" pitchFamily="34" charset="0"/>
              </a:rPr>
              <a:t>How does the quarterly price vary over the research time period?</a:t>
            </a:r>
            <a:r>
              <a:rPr lang="en-US" sz="1600" dirty="0">
                <a:solidFill>
                  <a:srgbClr val="FF0000"/>
                </a:solidFill>
                <a:latin typeface="Arial" panose="020B0604020202020204" pitchFamily="34" charset="0"/>
                <a:cs typeface="Arial" panose="020B0604020202020204" pitchFamily="34" charset="0"/>
              </a:rPr>
              <a:t> </a:t>
            </a:r>
          </a:p>
          <a:p>
            <a:pPr marL="571500" indent="-571500">
              <a:buFont typeface="Arial" panose="020B0604020202020204" pitchFamily="34" charset="0"/>
              <a:buChar char="•"/>
            </a:pPr>
            <a:r>
              <a:rPr lang="en-US" dirty="0" err="1">
                <a:solidFill>
                  <a:srgbClr val="FF0000"/>
                </a:solidFill>
                <a:latin typeface="Arial" panose="020B0604020202020204" pitchFamily="34" charset="0"/>
                <a:cs typeface="Arial" panose="020B0604020202020204" pitchFamily="34" charset="0"/>
              </a:rPr>
              <a:t>Relativaly</a:t>
            </a:r>
            <a:r>
              <a:rPr lang="en-US" dirty="0">
                <a:solidFill>
                  <a:srgbClr val="FF0000"/>
                </a:solidFill>
                <a:latin typeface="Arial" panose="020B0604020202020204" pitchFamily="34" charset="0"/>
                <a:cs typeface="Arial" panose="020B0604020202020204" pitchFamily="34" charset="0"/>
              </a:rPr>
              <a:t> follow the iron ore price with a weighted ratio of -2% to +6% at peaks</a:t>
            </a:r>
          </a:p>
          <a:p>
            <a:pPr marL="571500" indent="-571500">
              <a:buFont typeface="Arial" panose="020B0604020202020204" pitchFamily="34" charset="0"/>
              <a:buChar char="•"/>
            </a:pPr>
            <a:endParaRPr lang="en-US" dirty="0">
              <a:solidFill>
                <a:srgbClr val="FF0000"/>
              </a:solidFill>
              <a:latin typeface="Arial" panose="020B0604020202020204" pitchFamily="34" charset="0"/>
              <a:cs typeface="Arial" panose="020B0604020202020204" pitchFamily="34" charset="0"/>
            </a:endParaRPr>
          </a:p>
          <a:p>
            <a:pPr marL="571500" indent="-571500">
              <a:buFont typeface="Arial" panose="020B0604020202020204" pitchFamily="34" charset="0"/>
              <a:buChar char="•"/>
            </a:pPr>
            <a:r>
              <a:rPr lang="en-AU" dirty="0">
                <a:solidFill>
                  <a:srgbClr val="FF0000"/>
                </a:solidFill>
                <a:latin typeface="Arial" panose="020B0604020202020204" pitchFamily="34" charset="0"/>
                <a:cs typeface="Arial" panose="020B0604020202020204" pitchFamily="34" charset="0"/>
              </a:rPr>
              <a:t>Our API call shows that the Established houses price index have observed clear rise/fall in term of growth. Established houses Index Numbers for Q4 of 2018 in Greater Perth: 104 Established houses Index Numbers for Q4 of 2019 in Greater Perth : 101.2 Established houses Index Numbers for Q4 of 2020 Greater Perth: 106.3 Established houses Index Numbers for Q4 of 2021 Greater Perth: 123.8</a:t>
            </a:r>
            <a:endParaRPr lang="en-US" dirty="0">
              <a:solidFill>
                <a:srgbClr val="FF0000"/>
              </a:solidFill>
              <a:latin typeface="Arial" panose="020B0604020202020204" pitchFamily="34" charset="0"/>
              <a:cs typeface="Arial" panose="020B0604020202020204" pitchFamily="34" charset="0"/>
            </a:endParaRPr>
          </a:p>
          <a:p>
            <a:endParaRPr lang="en-US" sz="2800" dirty="0">
              <a:solidFill>
                <a:schemeClr val="bg1"/>
              </a:solidFill>
              <a:latin typeface="Arial" panose="020B0604020202020204" pitchFamily="34" charset="0"/>
              <a:cs typeface="Arial" panose="020B0604020202020204" pitchFamily="34" charset="0"/>
            </a:endParaRPr>
          </a:p>
          <a:p>
            <a:pPr marL="571500" indent="-571500">
              <a:buFont typeface="Arial" panose="020B0604020202020204" pitchFamily="34" charset="0"/>
              <a:buChar char="•"/>
            </a:pPr>
            <a:r>
              <a:rPr lang="en-US" sz="2400" dirty="0">
                <a:solidFill>
                  <a:schemeClr val="bg1"/>
                </a:solidFill>
                <a:latin typeface="Arial" panose="020B0604020202020204" pitchFamily="34" charset="0"/>
                <a:cs typeface="Arial" panose="020B0604020202020204" pitchFamily="34" charset="0"/>
              </a:rPr>
              <a:t>How does the relation ship between iron ore price rise and fall affect the future of the Perth property market –No results…however….</a:t>
            </a:r>
          </a:p>
          <a:p>
            <a:pPr marL="571500" indent="-571500">
              <a:buFont typeface="Arial" panose="020B0604020202020204" pitchFamily="34" charset="0"/>
              <a:buChar char="•"/>
            </a:pPr>
            <a:endParaRPr lang="en-AU" sz="2800" dirty="0">
              <a:solidFill>
                <a:schemeClr val="bg1"/>
              </a:solidFill>
              <a:latin typeface="Arial" panose="020B0604020202020204" pitchFamily="34" charset="0"/>
              <a:cs typeface="Arial" panose="020B0604020202020204" pitchFamily="34" charset="0"/>
            </a:endParaRPr>
          </a:p>
        </p:txBody>
      </p:sp>
      <p:sp>
        <p:nvSpPr>
          <p:cNvPr id="4" name="Rectangle: Rounded Corners 3">
            <a:extLst>
              <a:ext uri="{FF2B5EF4-FFF2-40B4-BE49-F238E27FC236}">
                <a16:creationId xmlns:a16="http://schemas.microsoft.com/office/drawing/2014/main" id="{77E2DD1B-7E41-4738-82EA-56B1CDC35A59}"/>
              </a:ext>
            </a:extLst>
          </p:cNvPr>
          <p:cNvSpPr/>
          <p:nvPr/>
        </p:nvSpPr>
        <p:spPr>
          <a:xfrm>
            <a:off x="0" y="-5331"/>
            <a:ext cx="1099335" cy="359595"/>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Khansa</a:t>
            </a:r>
            <a:endParaRPr lang="en-AU" dirty="0"/>
          </a:p>
        </p:txBody>
      </p:sp>
    </p:spTree>
    <p:extLst>
      <p:ext uri="{BB962C8B-B14F-4D97-AF65-F5344CB8AC3E}">
        <p14:creationId xmlns:p14="http://schemas.microsoft.com/office/powerpoint/2010/main" val="41807562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alpha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B659FB-7055-DC0A-F2B8-A8DDD91CC2BF}"/>
              </a:ext>
            </a:extLst>
          </p:cNvPr>
          <p:cNvSpPr>
            <a:spLocks noGrp="1"/>
          </p:cNvSpPr>
          <p:nvPr>
            <p:ph type="title"/>
          </p:nvPr>
        </p:nvSpPr>
        <p:spPr>
          <a:xfrm>
            <a:off x="390026" y="202015"/>
            <a:ext cx="8596668" cy="1320800"/>
          </a:xfrm>
        </p:spPr>
        <p:txBody>
          <a:bodyPr>
            <a:normAutofit/>
          </a:bodyPr>
          <a:lstStyle/>
          <a:p>
            <a:pPr algn="l"/>
            <a:r>
              <a:rPr lang="en-GB" sz="4400" b="0" i="0" dirty="0">
                <a:solidFill>
                  <a:schemeClr val="bg1"/>
                </a:solidFill>
                <a:effectLst/>
              </a:rPr>
              <a:t>Is this proof of a relationship?</a:t>
            </a:r>
            <a:br>
              <a:rPr lang="en-GB" sz="4400" b="0" i="0" dirty="0">
                <a:solidFill>
                  <a:schemeClr val="bg1"/>
                </a:solidFill>
                <a:effectLst/>
              </a:rPr>
            </a:br>
            <a:endParaRPr lang="en-GB" sz="2400" b="0" i="0" dirty="0">
              <a:solidFill>
                <a:schemeClr val="bg1"/>
              </a:solidFill>
              <a:effectLst/>
              <a:latin typeface="+mn-lt"/>
            </a:endParaRPr>
          </a:p>
        </p:txBody>
      </p:sp>
      <p:sp>
        <p:nvSpPr>
          <p:cNvPr id="15" name="TextBox 14">
            <a:extLst>
              <a:ext uri="{FF2B5EF4-FFF2-40B4-BE49-F238E27FC236}">
                <a16:creationId xmlns:a16="http://schemas.microsoft.com/office/drawing/2014/main" id="{E4453BF1-5584-8C42-EBE7-6110F7D98410}"/>
              </a:ext>
            </a:extLst>
          </p:cNvPr>
          <p:cNvSpPr txBox="1"/>
          <p:nvPr/>
        </p:nvSpPr>
        <p:spPr>
          <a:xfrm>
            <a:off x="390026" y="969439"/>
            <a:ext cx="8329028" cy="5693866"/>
          </a:xfrm>
          <a:prstGeom prst="rect">
            <a:avLst/>
          </a:prstGeom>
          <a:noFill/>
        </p:spPr>
        <p:txBody>
          <a:bodyPr wrap="square">
            <a:spAutoFit/>
          </a:bodyPr>
          <a:lstStyle/>
          <a:p>
            <a:pPr algn="l"/>
            <a:r>
              <a:rPr lang="en-GB" b="0" i="0" dirty="0">
                <a:solidFill>
                  <a:schemeClr val="bg1"/>
                </a:solidFill>
                <a:effectLst/>
              </a:rPr>
              <a:t>No, but prices on the global commodity markets will certainly have </a:t>
            </a:r>
            <a:r>
              <a:rPr lang="en-GB" b="0" i="1" dirty="0">
                <a:solidFill>
                  <a:schemeClr val="bg1"/>
                </a:solidFill>
                <a:effectLst/>
              </a:rPr>
              <a:t>some</a:t>
            </a:r>
            <a:r>
              <a:rPr lang="en-GB" b="0" i="0" dirty="0">
                <a:solidFill>
                  <a:schemeClr val="bg1"/>
                </a:solidFill>
                <a:effectLst/>
              </a:rPr>
              <a:t> effect on both our economy, and our property market. </a:t>
            </a:r>
          </a:p>
          <a:p>
            <a:pPr algn="l"/>
            <a:endParaRPr lang="en-GB" dirty="0">
              <a:solidFill>
                <a:schemeClr val="bg1"/>
              </a:solidFill>
            </a:endParaRPr>
          </a:p>
          <a:p>
            <a:pPr algn="l"/>
            <a:r>
              <a:rPr lang="en-GB" b="0" i="0" dirty="0">
                <a:solidFill>
                  <a:schemeClr val="bg1"/>
                </a:solidFill>
                <a:effectLst/>
              </a:rPr>
              <a:t>Probably with a lag effect. It will take a few quarters of upturn on the one (commodities) to filter through to the property market, and it will also work slowly on the way down.</a:t>
            </a:r>
          </a:p>
          <a:p>
            <a:pPr algn="l"/>
            <a:endParaRPr lang="en-GB" b="0" i="0" dirty="0">
              <a:solidFill>
                <a:schemeClr val="bg1"/>
              </a:solidFill>
              <a:effectLst/>
            </a:endParaRPr>
          </a:p>
          <a:p>
            <a:pPr algn="l"/>
            <a:r>
              <a:rPr lang="en-GB" b="0" i="0" dirty="0">
                <a:solidFill>
                  <a:schemeClr val="bg1"/>
                </a:solidFill>
                <a:effectLst/>
              </a:rPr>
              <a:t>So, if things turn south in the commodity prices in the future – most commentators believe the current iron ore prices are unsustainable – be aware that this may feed negatively into both our local economy and property markets.</a:t>
            </a:r>
          </a:p>
          <a:p>
            <a:pPr algn="l"/>
            <a:endParaRPr lang="en-GB" b="0" i="0" dirty="0">
              <a:solidFill>
                <a:schemeClr val="bg1"/>
              </a:solidFill>
              <a:effectLst/>
            </a:endParaRPr>
          </a:p>
          <a:p>
            <a:pPr algn="l"/>
            <a:r>
              <a:rPr lang="en-GB" b="0" i="0" dirty="0">
                <a:solidFill>
                  <a:schemeClr val="bg1"/>
                </a:solidFill>
                <a:effectLst/>
              </a:rPr>
              <a:t>Western Australia, half of whose economy is resources, went through a six-year property downturn after the last mining boom ended.</a:t>
            </a:r>
          </a:p>
          <a:p>
            <a:pPr algn="l"/>
            <a:endParaRPr lang="en-GB" b="0" i="0" dirty="0">
              <a:solidFill>
                <a:schemeClr val="bg1"/>
              </a:solidFill>
              <a:effectLst/>
            </a:endParaRPr>
          </a:p>
          <a:p>
            <a:pPr algn="l"/>
            <a:r>
              <a:rPr lang="en-GB" b="0" i="0" dirty="0">
                <a:solidFill>
                  <a:schemeClr val="bg1"/>
                </a:solidFill>
                <a:effectLst/>
              </a:rPr>
              <a:t>For now though, it looks like commodities are up, and even if they come off a bit, they could remain relatively high for some time. </a:t>
            </a:r>
          </a:p>
          <a:p>
            <a:pPr algn="l"/>
            <a:endParaRPr lang="en-GB" dirty="0">
              <a:solidFill>
                <a:schemeClr val="bg1"/>
              </a:solidFill>
            </a:endParaRPr>
          </a:p>
          <a:p>
            <a:pPr algn="l"/>
            <a:r>
              <a:rPr lang="en-GB" sz="4000" b="0" i="0" dirty="0">
                <a:solidFill>
                  <a:schemeClr val="bg1"/>
                </a:solidFill>
                <a:effectLst/>
              </a:rPr>
              <a:t>Time will tell.  </a:t>
            </a:r>
          </a:p>
        </p:txBody>
      </p:sp>
      <p:graphicFrame>
        <p:nvGraphicFramePr>
          <p:cNvPr id="18" name="Diagram 17">
            <a:extLst>
              <a:ext uri="{FF2B5EF4-FFF2-40B4-BE49-F238E27FC236}">
                <a16:creationId xmlns:a16="http://schemas.microsoft.com/office/drawing/2014/main" id="{3037C522-4443-58A6-0503-7109BBB14B52}"/>
              </a:ext>
            </a:extLst>
          </p:cNvPr>
          <p:cNvGraphicFramePr/>
          <p:nvPr>
            <p:extLst>
              <p:ext uri="{D42A27DB-BD31-4B8C-83A1-F6EECF244321}">
                <p14:modId xmlns:p14="http://schemas.microsoft.com/office/powerpoint/2010/main" val="3190253431"/>
              </p:ext>
            </p:extLst>
          </p:nvPr>
        </p:nvGraphicFramePr>
        <p:xfrm>
          <a:off x="8719054" y="755390"/>
          <a:ext cx="3236571" cy="37941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Rectangle: Rounded Corners 4">
            <a:extLst>
              <a:ext uri="{FF2B5EF4-FFF2-40B4-BE49-F238E27FC236}">
                <a16:creationId xmlns:a16="http://schemas.microsoft.com/office/drawing/2014/main" id="{BFE9C220-9851-4838-A8A8-D409CDA78167}"/>
              </a:ext>
            </a:extLst>
          </p:cNvPr>
          <p:cNvSpPr/>
          <p:nvPr/>
        </p:nvSpPr>
        <p:spPr>
          <a:xfrm>
            <a:off x="0" y="-7178"/>
            <a:ext cx="1099335" cy="359595"/>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Joseph</a:t>
            </a:r>
            <a:endParaRPr lang="en-AU" dirty="0"/>
          </a:p>
        </p:txBody>
      </p:sp>
    </p:spTree>
    <p:extLst>
      <p:ext uri="{BB962C8B-B14F-4D97-AF65-F5344CB8AC3E}">
        <p14:creationId xmlns:p14="http://schemas.microsoft.com/office/powerpoint/2010/main" val="30279233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alpha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B659FB-7055-DC0A-F2B8-A8DDD91CC2BF}"/>
              </a:ext>
            </a:extLst>
          </p:cNvPr>
          <p:cNvSpPr>
            <a:spLocks noGrp="1"/>
          </p:cNvSpPr>
          <p:nvPr>
            <p:ph type="title"/>
          </p:nvPr>
        </p:nvSpPr>
        <p:spPr>
          <a:xfrm>
            <a:off x="4079244" y="198089"/>
            <a:ext cx="4432504" cy="1320800"/>
          </a:xfrm>
        </p:spPr>
        <p:txBody>
          <a:bodyPr>
            <a:normAutofit/>
          </a:bodyPr>
          <a:lstStyle/>
          <a:p>
            <a:r>
              <a:rPr lang="en-AU" sz="4400" dirty="0">
                <a:solidFill>
                  <a:schemeClr val="bg1"/>
                </a:solidFill>
              </a:rPr>
              <a:t>Question Time?</a:t>
            </a:r>
          </a:p>
        </p:txBody>
      </p:sp>
      <p:pic>
        <p:nvPicPr>
          <p:cNvPr id="4" name="ClappingCharacters.wmv">
            <a:hlinkClick r:id="" action="ppaction://media"/>
            <a:extLst>
              <a:ext uri="{FF2B5EF4-FFF2-40B4-BE49-F238E27FC236}">
                <a16:creationId xmlns:a16="http://schemas.microsoft.com/office/drawing/2014/main" id="{36B4C3C0-001B-4B8A-8F52-3C44A67C95ED}"/>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049661" y="1125617"/>
            <a:ext cx="4092677" cy="3069508"/>
          </a:xfrm>
          <a:prstGeom prst="rect">
            <a:avLst/>
          </a:prstGeom>
        </p:spPr>
      </p:pic>
      <p:pic>
        <p:nvPicPr>
          <p:cNvPr id="5" name="Picture 4" descr="A picture containing drawing&#10;&#10;Description automatically generated">
            <a:extLst>
              <a:ext uri="{FF2B5EF4-FFF2-40B4-BE49-F238E27FC236}">
                <a16:creationId xmlns:a16="http://schemas.microsoft.com/office/drawing/2014/main" id="{E2C6B3D5-636A-46FE-B79D-339F8EE2DBC4}"/>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1253447" y="4564007"/>
            <a:ext cx="2236774" cy="1701623"/>
          </a:xfrm>
          <a:prstGeom prst="rect">
            <a:avLst/>
          </a:prstGeom>
        </p:spPr>
      </p:pic>
      <p:pic>
        <p:nvPicPr>
          <p:cNvPr id="6" name="Picture 3" descr="C:\Users\mpippen\AppData\Local\Microsoft\Windows\Temporary Internet Files\Content.IE5\W4FNFWJ9\MC900434411[1].wmf">
            <a:extLst>
              <a:ext uri="{FF2B5EF4-FFF2-40B4-BE49-F238E27FC236}">
                <a16:creationId xmlns:a16="http://schemas.microsoft.com/office/drawing/2014/main" id="{C7A800E8-ED0B-44EA-A045-FD043CB699EF}"/>
              </a:ext>
            </a:extLst>
          </p:cNvPr>
          <p:cNvPicPr>
            <a:picLocks noChangeAspect="1" noChangeArrowheads="1"/>
          </p:cNvPicPr>
          <p:nvPr/>
        </p:nvPicPr>
        <p:blipFill>
          <a:blip r:embed="rId7" cstate="print"/>
          <a:srcRect/>
          <a:stretch>
            <a:fillRect/>
          </a:stretch>
        </p:blipFill>
        <p:spPr bwMode="auto">
          <a:xfrm>
            <a:off x="4934586" y="4225334"/>
            <a:ext cx="1978682" cy="2226017"/>
          </a:xfrm>
          <a:prstGeom prst="rect">
            <a:avLst/>
          </a:prstGeom>
          <a:noFill/>
        </p:spPr>
      </p:pic>
      <p:pic>
        <p:nvPicPr>
          <p:cNvPr id="7" name="Picture 6" descr="C:\Documents and Settings\clerc91\Local Settings\Temporary Internet Files\Content.IE5\KV0RUPWB\MC900434419[1].wmf">
            <a:extLst>
              <a:ext uri="{FF2B5EF4-FFF2-40B4-BE49-F238E27FC236}">
                <a16:creationId xmlns:a16="http://schemas.microsoft.com/office/drawing/2014/main" id="{AE7285BB-D123-4476-BFD8-217A41F2B12F}"/>
              </a:ext>
            </a:extLst>
          </p:cNvPr>
          <p:cNvPicPr>
            <a:picLocks noChangeAspect="1" noChangeArrowheads="1"/>
          </p:cNvPicPr>
          <p:nvPr/>
        </p:nvPicPr>
        <p:blipFill>
          <a:blip r:embed="rId8" cstate="print"/>
          <a:srcRect/>
          <a:stretch>
            <a:fillRect/>
          </a:stretch>
        </p:blipFill>
        <p:spPr bwMode="auto">
          <a:xfrm>
            <a:off x="8511748" y="4253779"/>
            <a:ext cx="2322825" cy="1701623"/>
          </a:xfrm>
          <a:prstGeom prst="rect">
            <a:avLst/>
          </a:prstGeom>
          <a:noFill/>
          <a:ln w="9525">
            <a:noFill/>
            <a:miter lim="800000"/>
            <a:headEnd/>
            <a:tailEnd/>
          </a:ln>
        </p:spPr>
      </p:pic>
      <p:sp>
        <p:nvSpPr>
          <p:cNvPr id="8" name="Rectangle: Rounded Corners 7">
            <a:extLst>
              <a:ext uri="{FF2B5EF4-FFF2-40B4-BE49-F238E27FC236}">
                <a16:creationId xmlns:a16="http://schemas.microsoft.com/office/drawing/2014/main" id="{C2ACD98E-A739-4FDB-9C51-7B78EA6076CF}"/>
              </a:ext>
            </a:extLst>
          </p:cNvPr>
          <p:cNvSpPr/>
          <p:nvPr/>
        </p:nvSpPr>
        <p:spPr>
          <a:xfrm>
            <a:off x="4384919" y="3775117"/>
            <a:ext cx="1099335" cy="359595"/>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Khansa</a:t>
            </a:r>
            <a:endParaRPr lang="en-AU" dirty="0"/>
          </a:p>
        </p:txBody>
      </p:sp>
      <p:sp>
        <p:nvSpPr>
          <p:cNvPr id="9" name="Rectangle: Rounded Corners 8">
            <a:extLst>
              <a:ext uri="{FF2B5EF4-FFF2-40B4-BE49-F238E27FC236}">
                <a16:creationId xmlns:a16="http://schemas.microsoft.com/office/drawing/2014/main" id="{61E413FE-E7DB-46A1-B19A-24935B4EDE21}"/>
              </a:ext>
            </a:extLst>
          </p:cNvPr>
          <p:cNvSpPr/>
          <p:nvPr/>
        </p:nvSpPr>
        <p:spPr>
          <a:xfrm>
            <a:off x="5546331" y="3775116"/>
            <a:ext cx="1099335" cy="359595"/>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Joseph</a:t>
            </a:r>
            <a:endParaRPr lang="en-AU" dirty="0"/>
          </a:p>
        </p:txBody>
      </p:sp>
      <p:sp>
        <p:nvSpPr>
          <p:cNvPr id="10" name="Rectangle: Rounded Corners 9">
            <a:extLst>
              <a:ext uri="{FF2B5EF4-FFF2-40B4-BE49-F238E27FC236}">
                <a16:creationId xmlns:a16="http://schemas.microsoft.com/office/drawing/2014/main" id="{7F21E40A-9937-436C-A39C-5E274320A47F}"/>
              </a:ext>
            </a:extLst>
          </p:cNvPr>
          <p:cNvSpPr/>
          <p:nvPr/>
        </p:nvSpPr>
        <p:spPr>
          <a:xfrm>
            <a:off x="6707743" y="3775115"/>
            <a:ext cx="1099335" cy="359595"/>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Johan</a:t>
            </a:r>
            <a:endParaRPr lang="en-AU" dirty="0"/>
          </a:p>
        </p:txBody>
      </p:sp>
    </p:spTree>
    <p:extLst>
      <p:ext uri="{BB962C8B-B14F-4D97-AF65-F5344CB8AC3E}">
        <p14:creationId xmlns:p14="http://schemas.microsoft.com/office/powerpoint/2010/main" val="26720280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3029" fill="hold"/>
                                        <p:tgtEl>
                                          <p:spTgt spid="4"/>
                                        </p:tgtEl>
                                      </p:cBhvr>
                                    </p:cmd>
                                  </p:childTnLst>
                                </p:cTn>
                              </p:par>
                              <p:par>
                                <p:cTn id="7" presetID="45"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animEffect transition="in" filter="fade">
                                      <p:cBhvr>
                                        <p:cTn id="9" dur="2000"/>
                                        <p:tgtEl>
                                          <p:spTgt spid="5"/>
                                        </p:tgtEl>
                                      </p:cBhvr>
                                    </p:animEffect>
                                    <p:anim calcmode="lin" valueType="num">
                                      <p:cBhvr>
                                        <p:cTn id="10" dur="2000" fill="hold"/>
                                        <p:tgtEl>
                                          <p:spTgt spid="5"/>
                                        </p:tgtEl>
                                        <p:attrNameLst>
                                          <p:attrName>ppt_w</p:attrName>
                                        </p:attrNameLst>
                                      </p:cBhvr>
                                      <p:tavLst>
                                        <p:tav tm="0" fmla="#ppt_w*sin(2.5*pi*$)">
                                          <p:val>
                                            <p:fltVal val="0"/>
                                          </p:val>
                                        </p:tav>
                                        <p:tav tm="100000">
                                          <p:val>
                                            <p:fltVal val="1"/>
                                          </p:val>
                                        </p:tav>
                                      </p:tavLst>
                                    </p:anim>
                                    <p:anim calcmode="lin" valueType="num">
                                      <p:cBhvr>
                                        <p:cTn id="11" dur="2000" fill="hold"/>
                                        <p:tgtEl>
                                          <p:spTgt spid="5"/>
                                        </p:tgtEl>
                                        <p:attrNameLst>
                                          <p:attrName>ppt_h</p:attrName>
                                        </p:attrNameLst>
                                      </p:cBhvr>
                                      <p:tavLst>
                                        <p:tav tm="0">
                                          <p:val>
                                            <p:strVal val="#ppt_h"/>
                                          </p:val>
                                        </p:tav>
                                        <p:tav tm="100000">
                                          <p:val>
                                            <p:strVal val="#ppt_h"/>
                                          </p:val>
                                        </p:tav>
                                      </p:tavLst>
                                    </p:anim>
                                  </p:childTnLst>
                                </p:cTn>
                              </p:par>
                              <p:par>
                                <p:cTn id="12" presetID="31" presetClass="entr" presetSubtype="0" fill="hold" nodeType="withEffect">
                                  <p:stCondLst>
                                    <p:cond delay="0"/>
                                  </p:stCondLst>
                                  <p:childTnLst>
                                    <p:set>
                                      <p:cBhvr>
                                        <p:cTn id="13" dur="1" fill="hold">
                                          <p:stCondLst>
                                            <p:cond delay="0"/>
                                          </p:stCondLst>
                                        </p:cTn>
                                        <p:tgtEl>
                                          <p:spTgt spid="6"/>
                                        </p:tgtEl>
                                        <p:attrNameLst>
                                          <p:attrName>style.visibility</p:attrName>
                                        </p:attrNameLst>
                                      </p:cBhvr>
                                      <p:to>
                                        <p:strVal val="visible"/>
                                      </p:to>
                                    </p:set>
                                    <p:anim calcmode="lin" valueType="num">
                                      <p:cBhvr>
                                        <p:cTn id="14" dur="2000" fill="hold"/>
                                        <p:tgtEl>
                                          <p:spTgt spid="6"/>
                                        </p:tgtEl>
                                        <p:attrNameLst>
                                          <p:attrName>ppt_w</p:attrName>
                                        </p:attrNameLst>
                                      </p:cBhvr>
                                      <p:tavLst>
                                        <p:tav tm="0">
                                          <p:val>
                                            <p:fltVal val="0"/>
                                          </p:val>
                                        </p:tav>
                                        <p:tav tm="100000">
                                          <p:val>
                                            <p:strVal val="#ppt_w"/>
                                          </p:val>
                                        </p:tav>
                                      </p:tavLst>
                                    </p:anim>
                                    <p:anim calcmode="lin" valueType="num">
                                      <p:cBhvr>
                                        <p:cTn id="15" dur="2000" fill="hold"/>
                                        <p:tgtEl>
                                          <p:spTgt spid="6"/>
                                        </p:tgtEl>
                                        <p:attrNameLst>
                                          <p:attrName>ppt_h</p:attrName>
                                        </p:attrNameLst>
                                      </p:cBhvr>
                                      <p:tavLst>
                                        <p:tav tm="0">
                                          <p:val>
                                            <p:fltVal val="0"/>
                                          </p:val>
                                        </p:tav>
                                        <p:tav tm="100000">
                                          <p:val>
                                            <p:strVal val="#ppt_h"/>
                                          </p:val>
                                        </p:tav>
                                      </p:tavLst>
                                    </p:anim>
                                    <p:anim calcmode="lin" valueType="num">
                                      <p:cBhvr>
                                        <p:cTn id="16" dur="2000" fill="hold"/>
                                        <p:tgtEl>
                                          <p:spTgt spid="6"/>
                                        </p:tgtEl>
                                        <p:attrNameLst>
                                          <p:attrName>style.rotation</p:attrName>
                                        </p:attrNameLst>
                                      </p:cBhvr>
                                      <p:tavLst>
                                        <p:tav tm="0">
                                          <p:val>
                                            <p:fltVal val="90"/>
                                          </p:val>
                                        </p:tav>
                                        <p:tav tm="100000">
                                          <p:val>
                                            <p:fltVal val="0"/>
                                          </p:val>
                                        </p:tav>
                                      </p:tavLst>
                                    </p:anim>
                                    <p:animEffect transition="in" filter="fade">
                                      <p:cBhvr>
                                        <p:cTn id="17" dur="2000"/>
                                        <p:tgtEl>
                                          <p:spTgt spid="6"/>
                                        </p:tgtEl>
                                      </p:cBhvr>
                                    </p:animEffect>
                                  </p:childTnLst>
                                </p:cTn>
                              </p:par>
                              <p:par>
                                <p:cTn id="18" presetID="45" presetClass="entr" presetSubtype="0" fill="hold" nodeType="with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2000"/>
                                        <p:tgtEl>
                                          <p:spTgt spid="7"/>
                                        </p:tgtEl>
                                      </p:cBhvr>
                                    </p:animEffect>
                                    <p:anim calcmode="lin" valueType="num">
                                      <p:cBhvr>
                                        <p:cTn id="21" dur="2000" fill="hold"/>
                                        <p:tgtEl>
                                          <p:spTgt spid="7"/>
                                        </p:tgtEl>
                                        <p:attrNameLst>
                                          <p:attrName>ppt_w</p:attrName>
                                        </p:attrNameLst>
                                      </p:cBhvr>
                                      <p:tavLst>
                                        <p:tav tm="0" fmla="#ppt_w*sin(2.5*pi*$)">
                                          <p:val>
                                            <p:fltVal val="0"/>
                                          </p:val>
                                        </p:tav>
                                        <p:tav tm="100000">
                                          <p:val>
                                            <p:fltVal val="1"/>
                                          </p:val>
                                        </p:tav>
                                      </p:tavLst>
                                    </p:anim>
                                    <p:anim calcmode="lin" valueType="num">
                                      <p:cBhvr>
                                        <p:cTn id="22" dur="2000" fill="hold"/>
                                        <p:tgtEl>
                                          <p:spTgt spid="7"/>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seq concurrent="1" nextAc="seek">
              <p:cTn id="23" restart="whenNotActive" fill="hold" evtFilter="cancelBubble" nodeType="interactiveSeq">
                <p:stCondLst>
                  <p:cond evt="onClick" delay="0">
                    <p:tgtEl>
                      <p:spTgt spid="4"/>
                    </p:tgtEl>
                  </p:cond>
                </p:stCondLst>
                <p:endSync evt="end" delay="0">
                  <p:rtn val="all"/>
                </p:endSync>
                <p:childTnLst>
                  <p:par>
                    <p:cTn id="24" fill="hold">
                      <p:stCondLst>
                        <p:cond delay="0"/>
                      </p:stCondLst>
                      <p:childTnLst>
                        <p:par>
                          <p:cTn id="25" fill="hold">
                            <p:stCondLst>
                              <p:cond delay="0"/>
                            </p:stCondLst>
                            <p:childTnLst>
                              <p:par>
                                <p:cTn id="26" presetID="2" presetClass="mediacall" presetSubtype="0" fill="hold" nodeType="withEffect">
                                  <p:stCondLst>
                                    <p:cond delay="0"/>
                                  </p:stCondLst>
                                  <p:childTnLst>
                                    <p:cmd type="call" cmd="togglePause">
                                      <p:cBhvr>
                                        <p:cTn id="27" dur="1" fill="hold"/>
                                        <p:tgtEl>
                                          <p:spTgt spid="4"/>
                                        </p:tgtEl>
                                      </p:cBhvr>
                                    </p:cmd>
                                  </p:childTnLst>
                                </p:cTn>
                              </p:par>
                            </p:childTnLst>
                          </p:cTn>
                        </p:par>
                      </p:childTnLst>
                    </p:cTn>
                  </p:par>
                </p:childTnLst>
              </p:cTn>
              <p:nextCondLst>
                <p:cond evt="onClick" delay="0">
                  <p:tgtEl>
                    <p:spTgt spid="4"/>
                  </p:tgtEl>
                </p:cond>
              </p:nextCondLst>
            </p:seq>
            <p:video>
              <p:cMediaNode vol="80000">
                <p:cTn id="28" repeatCount="2000" fill="hold" display="0">
                  <p:stCondLst>
                    <p:cond delay="indefinite"/>
                  </p:stCondLst>
                </p:cTn>
                <p:tgtEl>
                  <p:spTgt spid="4"/>
                </p:tgtEl>
              </p:cMediaNode>
            </p:video>
          </p:childTnLst>
        </p:cTn>
      </p:par>
    </p:tnLst>
  </p:timing>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8C59B386-999D-4CB6-B907-9F3997C027C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03EEFF0-FB57-4CB4-8BFC-DF397689E2ED}">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AA3F7EDC-E5B4-4BBC-9D2A-CBE6D46C37AD}">
  <ds:schemaRefs>
    <ds:schemaRef ds:uri="http://schemas.microsoft.com/sharepoint/v3/contenttype/forms"/>
  </ds:schemaRefs>
</ds:datastoreItem>
</file>

<file path=customXml/itemProps3.xml><?xml version="1.0" encoding="utf-8"?>
<ds:datastoreItem xmlns:ds="http://schemas.openxmlformats.org/officeDocument/2006/customXml" ds:itemID="{93932EF5-314F-409E-8020-FEE5FA0795B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Facet</Template>
  <TotalTime>1327</TotalTime>
  <Words>1064</Words>
  <Application>Microsoft Office PowerPoint</Application>
  <PresentationFormat>Widescreen</PresentationFormat>
  <Paragraphs>89</Paragraphs>
  <Slides>9</Slides>
  <Notes>2</Notes>
  <HiddenSlides>0</HiddenSlides>
  <MMClips>2</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9</vt:i4>
      </vt:variant>
    </vt:vector>
  </HeadingPairs>
  <TitlesOfParts>
    <vt:vector size="16" baseType="lpstr">
      <vt:lpstr>Arial</vt:lpstr>
      <vt:lpstr>Calibri</vt:lpstr>
      <vt:lpstr>Trebuchet MS</vt:lpstr>
      <vt:lpstr>Wingdings</vt:lpstr>
      <vt:lpstr>Wingdings 3</vt:lpstr>
      <vt:lpstr>Facet</vt:lpstr>
      <vt:lpstr>Acrobat Document</vt:lpstr>
      <vt:lpstr>Iron Ore Price  vs.  Perth Housing Market </vt:lpstr>
      <vt:lpstr>PowerPoint Presentation</vt:lpstr>
      <vt:lpstr>PowerPoint Presentation</vt:lpstr>
      <vt:lpstr>PowerPoint Presentation</vt:lpstr>
      <vt:lpstr>Analysis Process, visualised</vt:lpstr>
      <vt:lpstr>PowerPoint Presentation</vt:lpstr>
      <vt:lpstr>PowerPoint Presentation</vt:lpstr>
      <vt:lpstr>Is this proof of a relationship? </vt:lpstr>
      <vt:lpstr>Question Time?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Iron Ore Price VS Perth Housing Market</dc:title>
  <dc:creator>KHANSA rubab MALIK</dc:creator>
  <cp:lastModifiedBy>KHANSA rubab MALIK</cp:lastModifiedBy>
  <cp:revision>32</cp:revision>
  <dcterms:created xsi:type="dcterms:W3CDTF">2022-11-10T12:16:49Z</dcterms:created>
  <dcterms:modified xsi:type="dcterms:W3CDTF">2022-11-13T03:22:18Z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